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88" r:id="rId2"/>
    <p:sldId id="375" r:id="rId3"/>
    <p:sldId id="376" r:id="rId4"/>
    <p:sldId id="298" r:id="rId5"/>
    <p:sldId id="379" r:id="rId6"/>
    <p:sldId id="278" r:id="rId7"/>
    <p:sldId id="279" r:id="rId8"/>
    <p:sldId id="355" r:id="rId9"/>
    <p:sldId id="300" r:id="rId10"/>
    <p:sldId id="301" r:id="rId11"/>
    <p:sldId id="303" r:id="rId12"/>
    <p:sldId id="302" r:id="rId13"/>
    <p:sldId id="305" r:id="rId14"/>
    <p:sldId id="358" r:id="rId15"/>
    <p:sldId id="258" r:id="rId16"/>
    <p:sldId id="387" r:id="rId17"/>
    <p:sldId id="266" r:id="rId18"/>
    <p:sldId id="341" r:id="rId19"/>
    <p:sldId id="372" r:id="rId20"/>
    <p:sldId id="380" r:id="rId21"/>
    <p:sldId id="291" r:id="rId22"/>
    <p:sldId id="292" r:id="rId23"/>
    <p:sldId id="281" r:id="rId24"/>
    <p:sldId id="282" r:id="rId25"/>
    <p:sldId id="274" r:id="rId26"/>
    <p:sldId id="357" r:id="rId27"/>
    <p:sldId id="260" r:id="rId28"/>
    <p:sldId id="362" r:id="rId29"/>
    <p:sldId id="261" r:id="rId30"/>
    <p:sldId id="356" r:id="rId31"/>
    <p:sldId id="304" r:id="rId32"/>
    <p:sldId id="321" r:id="rId33"/>
    <p:sldId id="316" r:id="rId34"/>
    <p:sldId id="359" r:id="rId35"/>
    <p:sldId id="315" r:id="rId36"/>
    <p:sldId id="322" r:id="rId37"/>
    <p:sldId id="323" r:id="rId38"/>
    <p:sldId id="392" r:id="rId39"/>
    <p:sldId id="393" r:id="rId40"/>
    <p:sldId id="394" r:id="rId41"/>
    <p:sldId id="395" r:id="rId42"/>
    <p:sldId id="396" r:id="rId43"/>
    <p:sldId id="397" r:id="rId44"/>
    <p:sldId id="398" r:id="rId45"/>
    <p:sldId id="399" r:id="rId46"/>
    <p:sldId id="400" r:id="rId47"/>
    <p:sldId id="430" r:id="rId48"/>
    <p:sldId id="401" r:id="rId49"/>
    <p:sldId id="402" r:id="rId50"/>
    <p:sldId id="403" r:id="rId51"/>
    <p:sldId id="404"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4" r:id="rId70"/>
    <p:sldId id="425" r:id="rId71"/>
    <p:sldId id="426" r:id="rId72"/>
    <p:sldId id="427" r:id="rId73"/>
    <p:sldId id="428" r:id="rId74"/>
    <p:sldId id="429" r:id="rId75"/>
    <p:sldId id="423" r:id="rId76"/>
    <p:sldId id="343" r:id="rId77"/>
    <p:sldId id="324" r:id="rId78"/>
    <p:sldId id="325" r:id="rId79"/>
    <p:sldId id="326" r:id="rId80"/>
    <p:sldId id="329" r:id="rId81"/>
    <p:sldId id="327" r:id="rId82"/>
    <p:sldId id="363" r:id="rId83"/>
    <p:sldId id="264" r:id="rId84"/>
    <p:sldId id="373" r:id="rId85"/>
    <p:sldId id="374" r:id="rId86"/>
    <p:sldId id="267" r:id="rId87"/>
    <p:sldId id="319" r:id="rId88"/>
    <p:sldId id="320" r:id="rId89"/>
    <p:sldId id="309" r:id="rId90"/>
    <p:sldId id="328" r:id="rId91"/>
    <p:sldId id="265" r:id="rId92"/>
    <p:sldId id="342" r:id="rId93"/>
    <p:sldId id="314" r:id="rId94"/>
    <p:sldId id="346" r:id="rId95"/>
    <p:sldId id="332" r:id="rId96"/>
    <p:sldId id="271" r:id="rId97"/>
    <p:sldId id="289" r:id="rId98"/>
    <p:sldId id="351" r:id="rId99"/>
    <p:sldId id="276" r:id="rId100"/>
    <p:sldId id="349" r:id="rId101"/>
    <p:sldId id="277" r:id="rId102"/>
    <p:sldId id="293" r:id="rId103"/>
    <p:sldId id="287" r:id="rId104"/>
    <p:sldId id="294" r:id="rId105"/>
    <p:sldId id="286" r:id="rId106"/>
    <p:sldId id="295" r:id="rId107"/>
    <p:sldId id="296" r:id="rId10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4" autoAdjust="0"/>
    <p:restoredTop sz="96975" autoAdjust="0"/>
  </p:normalViewPr>
  <p:slideViewPr>
    <p:cSldViewPr>
      <p:cViewPr varScale="1">
        <p:scale>
          <a:sx n="70" d="100"/>
          <a:sy n="70" d="100"/>
        </p:scale>
        <p:origin x="13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2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F897DE-E6DF-4F85-BE7A-56E120181DE2}" type="slidenum">
              <a:rPr lang="en-US"/>
              <a:pPr/>
              <a:t>‹#›</a:t>
            </a:fld>
            <a:endParaRPr lang="en-US"/>
          </a:p>
        </p:txBody>
      </p:sp>
    </p:spTree>
    <p:extLst>
      <p:ext uri="{BB962C8B-B14F-4D97-AF65-F5344CB8AC3E}">
        <p14:creationId xmlns:p14="http://schemas.microsoft.com/office/powerpoint/2010/main" val="28555976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CB1F6-78C5-4D61-980A-BD9670662814}" type="slidenum">
              <a:rPr lang="en-US"/>
              <a:pPr/>
              <a:t>6</a:t>
            </a:fld>
            <a:endParaRPr lang="en-US"/>
          </a:p>
        </p:txBody>
      </p:sp>
      <p:sp>
        <p:nvSpPr>
          <p:cNvPr id="26626" name="Rectangle 2"/>
          <p:cNvSpPr>
            <a:spLocks noGrp="1" noChangeArrowheads="1"/>
          </p:cNvSpPr>
          <p:nvPr>
            <p:ph type="body" idx="1"/>
          </p:nvPr>
        </p:nvSpPr>
        <p:spPr>
          <a:xfrm>
            <a:off x="914400" y="4343400"/>
            <a:ext cx="5029200" cy="4114800"/>
          </a:xfrm>
          <a:noFill/>
          <a:ln/>
        </p:spPr>
        <p:txBody>
          <a:bodyPr lIns="90487" tIns="44450" rIns="90487" bIns="44450"/>
          <a:lstStyle/>
          <a:p>
            <a:r>
              <a:rPr lang="en-US" dirty="0"/>
              <a:t>In order to characterize the translocations in MM we need first to determine when they are </a:t>
            </a:r>
            <a:r>
              <a:rPr lang="en-US" dirty="0" err="1"/>
              <a:t>occuring</a:t>
            </a:r>
            <a:r>
              <a:rPr lang="en-US" dirty="0"/>
              <a:t>, during VDJ recombination, or </a:t>
            </a:r>
            <a:r>
              <a:rPr lang="en-US" dirty="0" err="1"/>
              <a:t>isotype</a:t>
            </a:r>
            <a:r>
              <a:rPr lang="en-US" dirty="0"/>
              <a:t> switching. This slide shows a summary of B cell differentiation. In the BM a pre-B cell undergoes VDJ recombination to make a functional </a:t>
            </a:r>
            <a:r>
              <a:rPr lang="en-US" dirty="0" err="1"/>
              <a:t>Ig</a:t>
            </a:r>
            <a:r>
              <a:rPr lang="en-US" dirty="0"/>
              <a:t> gene. An error resulting in a translocation to bcl-1 can result in mantle zone lymphoma, to bcl-2 in indolent lymphoma, and to c-</a:t>
            </a:r>
            <a:r>
              <a:rPr lang="en-US" dirty="0" err="1"/>
              <a:t>myc</a:t>
            </a:r>
            <a:r>
              <a:rPr lang="en-US" dirty="0"/>
              <a:t> to </a:t>
            </a:r>
            <a:r>
              <a:rPr lang="en-US" dirty="0" err="1"/>
              <a:t>Burkitt’s</a:t>
            </a:r>
            <a:r>
              <a:rPr lang="en-US" dirty="0"/>
              <a:t> lymphoma. This cell can enter the bloodstream, and the secondary lymphoid tissue where if it encounters antigen directly as part of the primary </a:t>
            </a:r>
            <a:r>
              <a:rPr lang="en-US" dirty="0" err="1"/>
              <a:t>immun</a:t>
            </a:r>
            <a:r>
              <a:rPr lang="en-US" dirty="0"/>
              <a:t> response, it can differentiate into a short lived plasma cell, that live about 3 days. Alternatively if it encounters antigen in the context of an antigen presenting cell it can enter a germinal center where it undergoes multiple rounds of division and somatic </a:t>
            </a:r>
            <a:r>
              <a:rPr lang="en-US" dirty="0" err="1"/>
              <a:t>hypermutation</a:t>
            </a:r>
            <a:r>
              <a:rPr lang="en-US" dirty="0"/>
              <a:t> of its immunoglobulin genes. The cells who </a:t>
            </a:r>
            <a:r>
              <a:rPr lang="en-US" dirty="0" err="1"/>
              <a:t>Ig</a:t>
            </a:r>
            <a:r>
              <a:rPr lang="en-US" dirty="0"/>
              <a:t> genes have retained or increased their affinity for antigen exit the germinal center, and they may undergo </a:t>
            </a:r>
            <a:r>
              <a:rPr lang="en-US" dirty="0" err="1"/>
              <a:t>isotype</a:t>
            </a:r>
            <a:r>
              <a:rPr lang="en-US" dirty="0"/>
              <a:t> switching and home to the BM where they can differentiate into long lived plasma cells with a lifespan of about 30 days.</a:t>
            </a:r>
          </a:p>
          <a:p>
            <a:r>
              <a:rPr lang="en-US" dirty="0"/>
              <a:t>It is this cell that is the counterpart of the malignant plasma cell in myeloma. It has switched </a:t>
            </a:r>
            <a:r>
              <a:rPr lang="en-US" dirty="0" err="1"/>
              <a:t>isotype</a:t>
            </a:r>
            <a:r>
              <a:rPr lang="en-US" dirty="0"/>
              <a:t>, and its </a:t>
            </a:r>
            <a:r>
              <a:rPr lang="en-US" dirty="0" err="1"/>
              <a:t>Ig</a:t>
            </a:r>
            <a:r>
              <a:rPr lang="en-US" dirty="0"/>
              <a:t> genes have undergone extensive somatic </a:t>
            </a:r>
            <a:r>
              <a:rPr lang="en-US" dirty="0" err="1"/>
              <a:t>hypermutation</a:t>
            </a:r>
            <a:r>
              <a:rPr lang="en-US" dirty="0"/>
              <a:t> </a:t>
            </a:r>
            <a:r>
              <a:rPr lang="en-US" dirty="0" err="1"/>
              <a:t>indicaing</a:t>
            </a:r>
            <a:r>
              <a:rPr lang="en-US" dirty="0"/>
              <a:t> passage </a:t>
            </a:r>
            <a:r>
              <a:rPr lang="en-US" dirty="0" err="1"/>
              <a:t>throuh</a:t>
            </a:r>
            <a:r>
              <a:rPr lang="en-US" dirty="0"/>
              <a:t> the germinal center. Based on this analysis we postulated that the translocations in MM would occur at this stage, after passing through the germinal, during the process of </a:t>
            </a:r>
            <a:r>
              <a:rPr lang="en-US" dirty="0" err="1"/>
              <a:t>isotype</a:t>
            </a:r>
            <a:r>
              <a:rPr lang="en-US" dirty="0"/>
              <a:t> switch recombination</a:t>
            </a:r>
          </a:p>
        </p:txBody>
      </p:sp>
      <p:sp>
        <p:nvSpPr>
          <p:cNvPr id="2662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25103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16929-A4B8-4DF2-B7E5-EEBBE57E2BBE}" type="slidenum">
              <a:rPr lang="en-US"/>
              <a:pPr/>
              <a:t>7</a:t>
            </a:fld>
            <a:endParaRPr lang="en-US"/>
          </a:p>
        </p:txBody>
      </p:sp>
      <p:sp>
        <p:nvSpPr>
          <p:cNvPr id="28674" name="Rectangle 2"/>
          <p:cNvSpPr>
            <a:spLocks noGrp="1" noChangeArrowheads="1"/>
          </p:cNvSpPr>
          <p:nvPr>
            <p:ph type="body" idx="1"/>
          </p:nvPr>
        </p:nvSpPr>
        <p:spPr>
          <a:xfrm>
            <a:off x="914400" y="4343400"/>
            <a:ext cx="5029200" cy="4114800"/>
          </a:xfrm>
          <a:noFill/>
          <a:ln/>
        </p:spPr>
        <p:txBody>
          <a:bodyPr lIns="90487" tIns="44450" rIns="90487" bIns="44450"/>
          <a:lstStyle/>
          <a:p>
            <a:r>
              <a:rPr lang="en-US" dirty="0"/>
              <a:t>In order to characterize the translocations in MM we need first to determine when they are </a:t>
            </a:r>
            <a:r>
              <a:rPr lang="en-US" dirty="0" err="1"/>
              <a:t>occuring</a:t>
            </a:r>
            <a:r>
              <a:rPr lang="en-US" dirty="0"/>
              <a:t>, during VDJ recombination, or </a:t>
            </a:r>
            <a:r>
              <a:rPr lang="en-US" dirty="0" err="1"/>
              <a:t>isotype</a:t>
            </a:r>
            <a:r>
              <a:rPr lang="en-US" dirty="0"/>
              <a:t> switching. This slide shows a summary of B cell differentiation. In the BM a pre-B cell undergoes VDJ recombination to make a functional </a:t>
            </a:r>
            <a:r>
              <a:rPr lang="en-US" dirty="0" err="1"/>
              <a:t>Ig</a:t>
            </a:r>
            <a:r>
              <a:rPr lang="en-US" dirty="0"/>
              <a:t> gene. An error resulting in a translocation to bcl-1 can result in mantle zone lymphoma, to bcl-2 in indolent lymphoma, and to c-</a:t>
            </a:r>
            <a:r>
              <a:rPr lang="en-US" dirty="0" err="1"/>
              <a:t>myc</a:t>
            </a:r>
            <a:r>
              <a:rPr lang="en-US" dirty="0"/>
              <a:t> to </a:t>
            </a:r>
            <a:r>
              <a:rPr lang="en-US" dirty="0" err="1"/>
              <a:t>Burkitt’s</a:t>
            </a:r>
            <a:r>
              <a:rPr lang="en-US" dirty="0"/>
              <a:t> lymphoma. This cell can enter the bloodstream, and the secondary lymphoid tissue where if it encounters antigen directly as part of the primary </a:t>
            </a:r>
            <a:r>
              <a:rPr lang="en-US" dirty="0" err="1"/>
              <a:t>immun</a:t>
            </a:r>
            <a:r>
              <a:rPr lang="en-US" dirty="0"/>
              <a:t> response, it can differentiate into a short lived plasma cell, that live about 3 days. Alternatively if it encounters antigen in the context of an antigen presenting cell it can enter a germinal center where it undergoes multiple rounds of division and somatic </a:t>
            </a:r>
            <a:r>
              <a:rPr lang="en-US" dirty="0" err="1"/>
              <a:t>hypermutation</a:t>
            </a:r>
            <a:r>
              <a:rPr lang="en-US" dirty="0"/>
              <a:t> of its immunoglobulin genes. The cells who </a:t>
            </a:r>
            <a:r>
              <a:rPr lang="en-US" dirty="0" err="1"/>
              <a:t>Ig</a:t>
            </a:r>
            <a:r>
              <a:rPr lang="en-US" dirty="0"/>
              <a:t> genes have retained or increased their affinity for antigen exit the germinal center, and they may undergo </a:t>
            </a:r>
            <a:r>
              <a:rPr lang="en-US" dirty="0" err="1"/>
              <a:t>isotype</a:t>
            </a:r>
            <a:r>
              <a:rPr lang="en-US" dirty="0"/>
              <a:t> switching and home to the BM where they can differentiate into long lived plasma cells with a lifespan of about 30 days.</a:t>
            </a:r>
          </a:p>
          <a:p>
            <a:r>
              <a:rPr lang="en-US" dirty="0"/>
              <a:t>It is this cell that is the counterpart of the malignant plasma cell in myeloma. It has switched </a:t>
            </a:r>
            <a:r>
              <a:rPr lang="en-US" dirty="0" err="1"/>
              <a:t>isotype</a:t>
            </a:r>
            <a:r>
              <a:rPr lang="en-US" dirty="0"/>
              <a:t>, and its </a:t>
            </a:r>
            <a:r>
              <a:rPr lang="en-US" dirty="0" err="1"/>
              <a:t>Ig</a:t>
            </a:r>
            <a:r>
              <a:rPr lang="en-US" dirty="0"/>
              <a:t> genes have undergone extensive somatic </a:t>
            </a:r>
            <a:r>
              <a:rPr lang="en-US" dirty="0" err="1"/>
              <a:t>hypermutation</a:t>
            </a:r>
            <a:r>
              <a:rPr lang="en-US" dirty="0"/>
              <a:t> </a:t>
            </a:r>
            <a:r>
              <a:rPr lang="en-US" dirty="0" err="1"/>
              <a:t>indicaing</a:t>
            </a:r>
            <a:r>
              <a:rPr lang="en-US" dirty="0"/>
              <a:t> passage </a:t>
            </a:r>
            <a:r>
              <a:rPr lang="en-US" dirty="0" err="1"/>
              <a:t>throuh</a:t>
            </a:r>
            <a:r>
              <a:rPr lang="en-US" dirty="0"/>
              <a:t> the germinal center. Based on this analysis we postulated that the translocations in MM would occur at this stage, after passing through the germinal, during the process of </a:t>
            </a:r>
            <a:r>
              <a:rPr lang="en-US" dirty="0" err="1"/>
              <a:t>isotype</a:t>
            </a:r>
            <a:r>
              <a:rPr lang="en-US" dirty="0"/>
              <a:t> switch recombination</a:t>
            </a:r>
          </a:p>
        </p:txBody>
      </p:sp>
      <p:sp>
        <p:nvSpPr>
          <p:cNvPr id="28675"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21009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9FFA16-604D-4488-A2BD-561BC7CD3F9F}" type="slidenum">
              <a:rPr lang="en-US" smtClean="0"/>
              <a:pPr/>
              <a:t>13</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2693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Multiple myeloma. Multiple myeloma cells are abnormal plasma cells (a type of white blood cell) that build up in the bone marrow and form tumors in many bones of the body. Normal plasma cells make antibodies to help the body fight infection and disease. As the number of multiple myeloma cells increases, more antibodies are made. This can cause the blood to thicken and keep the bone marrow from making enough healthy blood cells. Multiple myeloma cells also damage and weaken the bone.</a:t>
            </a:r>
            <a:endParaRPr lang="ru-RU" dirty="0"/>
          </a:p>
        </p:txBody>
      </p:sp>
      <p:sp>
        <p:nvSpPr>
          <p:cNvPr id="4" name="Номер слайда 3"/>
          <p:cNvSpPr>
            <a:spLocks noGrp="1"/>
          </p:cNvSpPr>
          <p:nvPr>
            <p:ph type="sldNum" sz="quarter" idx="10"/>
          </p:nvPr>
        </p:nvSpPr>
        <p:spPr/>
        <p:txBody>
          <a:bodyPr/>
          <a:lstStyle/>
          <a:p>
            <a:fld id="{A4F897DE-E6DF-4F85-BE7A-56E120181DE2}" type="slidenum">
              <a:rPr lang="en-US" smtClean="0"/>
              <a:pPr/>
              <a:t>16</a:t>
            </a:fld>
            <a:endParaRPr lang="en-US"/>
          </a:p>
        </p:txBody>
      </p:sp>
    </p:spTree>
    <p:extLst>
      <p:ext uri="{BB962C8B-B14F-4D97-AF65-F5344CB8AC3E}">
        <p14:creationId xmlns:p14="http://schemas.microsoft.com/office/powerpoint/2010/main" val="364028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Multiple myeloma (MM) is the second most common </a:t>
            </a:r>
            <a:r>
              <a:rPr lang="en-US" sz="1200" kern="1200" baseline="0" dirty="0" err="1" smtClean="0">
                <a:solidFill>
                  <a:schemeClr val="tx1"/>
                </a:solidFill>
                <a:latin typeface="Arial" charset="0"/>
                <a:ea typeface="+mn-ea"/>
                <a:cs typeface="+mn-cs"/>
              </a:rPr>
              <a:t>haematological</a:t>
            </a:r>
            <a:r>
              <a:rPr lang="en-US" sz="1200" kern="1200" baseline="0" dirty="0" smtClean="0">
                <a:solidFill>
                  <a:schemeClr val="tx1"/>
                </a:solidFill>
                <a:latin typeface="Arial" charset="0"/>
                <a:ea typeface="+mn-ea"/>
                <a:cs typeface="+mn-cs"/>
              </a:rPr>
              <a:t> malignancy and is </a:t>
            </a:r>
            <a:r>
              <a:rPr lang="en-US" sz="1200" kern="1200" baseline="0" dirty="0" err="1" smtClean="0">
                <a:solidFill>
                  <a:schemeClr val="tx1"/>
                </a:solidFill>
                <a:latin typeface="Arial" charset="0"/>
                <a:ea typeface="+mn-ea"/>
                <a:cs typeface="+mn-cs"/>
              </a:rPr>
              <a:t>characterised</a:t>
            </a:r>
            <a:r>
              <a:rPr lang="en-US" sz="1200" kern="1200" baseline="0" dirty="0" smtClean="0">
                <a:solidFill>
                  <a:schemeClr val="tx1"/>
                </a:solidFill>
                <a:latin typeface="Arial" charset="0"/>
                <a:ea typeface="+mn-ea"/>
                <a:cs typeface="+mn-cs"/>
              </a:rPr>
              <a:t> by the proliferation of </a:t>
            </a:r>
            <a:r>
              <a:rPr lang="en-US" sz="1200" kern="1200" baseline="0" dirty="0" err="1" smtClean="0">
                <a:solidFill>
                  <a:schemeClr val="tx1"/>
                </a:solidFill>
                <a:latin typeface="Arial" charset="0"/>
                <a:ea typeface="+mn-ea"/>
                <a:cs typeface="+mn-cs"/>
              </a:rPr>
              <a:t>clonal</a:t>
            </a:r>
            <a:r>
              <a:rPr lang="en-US" sz="1200" kern="1200" baseline="0" dirty="0" smtClean="0">
                <a:solidFill>
                  <a:schemeClr val="tx1"/>
                </a:solidFill>
                <a:latin typeface="Arial" charset="0"/>
                <a:ea typeface="+mn-ea"/>
                <a:cs typeface="+mn-cs"/>
              </a:rPr>
              <a:t> plasma cells in the bone marrow. It is divided into a number of distinct clinical phases. </a:t>
            </a:r>
            <a:endParaRPr lang="ru-RU" dirty="0"/>
          </a:p>
        </p:txBody>
      </p:sp>
      <p:sp>
        <p:nvSpPr>
          <p:cNvPr id="4" name="Номер слайда 3"/>
          <p:cNvSpPr>
            <a:spLocks noGrp="1"/>
          </p:cNvSpPr>
          <p:nvPr>
            <p:ph type="sldNum" sz="quarter" idx="10"/>
          </p:nvPr>
        </p:nvSpPr>
        <p:spPr/>
        <p:txBody>
          <a:bodyPr/>
          <a:lstStyle/>
          <a:p>
            <a:fld id="{A4F897DE-E6DF-4F85-BE7A-56E120181DE2}" type="slidenum">
              <a:rPr lang="en-US" smtClean="0"/>
              <a:pPr/>
              <a:t>25</a:t>
            </a:fld>
            <a:endParaRPr lang="en-US"/>
          </a:p>
        </p:txBody>
      </p:sp>
    </p:spTree>
    <p:extLst>
      <p:ext uri="{BB962C8B-B14F-4D97-AF65-F5344CB8AC3E}">
        <p14:creationId xmlns:p14="http://schemas.microsoft.com/office/powerpoint/2010/main" val="254529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91CE205-2607-45CE-88ED-690889ADFC34}" type="slidenum">
              <a:rPr lang="en-US"/>
              <a:pPr/>
              <a:t>33</a:t>
            </a:fld>
            <a:endParaRPr lang="en-US"/>
          </a:p>
        </p:txBody>
      </p:sp>
      <p:sp>
        <p:nvSpPr>
          <p:cNvPr id="53251" name="Rectangle 2"/>
          <p:cNvSpPr>
            <a:spLocks noGrp="1" noRot="1" noChangeAspect="1" noChangeArrowheads="1" noTextEdit="1"/>
          </p:cNvSpPr>
          <p:nvPr>
            <p:ph type="sldImg"/>
          </p:nvPr>
        </p:nvSpPr>
        <p:spPr>
          <a:xfrm>
            <a:off x="1144588" y="762000"/>
            <a:ext cx="4570412" cy="3429000"/>
          </a:xfrm>
          <a:ln/>
        </p:spPr>
      </p:sp>
      <p:sp>
        <p:nvSpPr>
          <p:cNvPr id="53252" name="Rectangle 3"/>
          <p:cNvSpPr>
            <a:spLocks noGrp="1" noChangeArrowheads="1"/>
          </p:cNvSpPr>
          <p:nvPr>
            <p:ph type="body" idx="1"/>
          </p:nvPr>
        </p:nvSpPr>
        <p:spPr>
          <a:xfrm>
            <a:off x="990600" y="4422775"/>
            <a:ext cx="5181600" cy="4113213"/>
          </a:xfrm>
          <a:noFill/>
          <a:ln/>
        </p:spPr>
        <p:txBody>
          <a:bodyPr/>
          <a:lstStyle/>
          <a:p>
            <a:pPr eaLnBrk="1" hangingPunct="1">
              <a:spcBef>
                <a:spcPct val="0"/>
              </a:spcBef>
              <a:buFontTx/>
              <a:buChar char="•"/>
            </a:pPr>
            <a:r>
              <a:rPr lang="en-US" smtClean="0"/>
              <a:t>  Examples of fractures and spinal cord compression in multiple </a:t>
            </a:r>
          </a:p>
          <a:p>
            <a:pPr eaLnBrk="1" hangingPunct="1">
              <a:spcBef>
                <a:spcPct val="0"/>
              </a:spcBef>
            </a:pPr>
            <a:r>
              <a:rPr lang="en-US" smtClean="0"/>
              <a:t>   myeloma patients.</a:t>
            </a:r>
          </a:p>
          <a:p>
            <a:pPr eaLnBrk="1" hangingPunct="1">
              <a:buFontTx/>
              <a:buChar char="•"/>
            </a:pPr>
            <a:r>
              <a:rPr lang="en-US" smtClean="0"/>
              <a:t>  Bone pain is the most frequent symptom at presentation; 68%-80% of </a:t>
            </a:r>
          </a:p>
          <a:p>
            <a:pPr eaLnBrk="1" hangingPunct="1">
              <a:spcBef>
                <a:spcPct val="0"/>
              </a:spcBef>
            </a:pPr>
            <a:r>
              <a:rPr lang="en-US" smtClean="0"/>
              <a:t>   patients present with destructive osteolytic lesions at time of diagnosis.  </a:t>
            </a:r>
          </a:p>
          <a:p>
            <a:pPr eaLnBrk="1" hangingPunct="1">
              <a:spcBef>
                <a:spcPct val="0"/>
              </a:spcBef>
            </a:pP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altLang="en-US" sz="900" smtClean="0"/>
              <a:t>Sheridan CA, Serrano M: Multiple myeloma, in Yarbro CH, Frogge MH, Goodman M et al (eds). </a:t>
            </a:r>
            <a:r>
              <a:rPr lang="en-US" altLang="en-US" sz="900" i="1" smtClean="0"/>
              <a:t>Cancer Nursing: Principles and Practice</a:t>
            </a:r>
            <a:r>
              <a:rPr lang="en-US" altLang="en-US" sz="900" smtClean="0"/>
              <a:t> (5th ed) Jones and Bartlett, Boston, pp 1354-1370; Sheridan CA et al. </a:t>
            </a:r>
            <a:r>
              <a:rPr lang="en-US" altLang="en-US" sz="900" i="1" smtClean="0"/>
              <a:t>Semin Oncol Nurs</a:t>
            </a:r>
            <a:r>
              <a:rPr lang="en-US" altLang="en-US" sz="900" smtClean="0"/>
              <a:t>. 1996;12:1-12; Wilkes GM, Ingwersen K, Barton-Burke M.  </a:t>
            </a:r>
            <a:r>
              <a:rPr lang="en-US" altLang="en-US" sz="900" i="1" smtClean="0"/>
              <a:t>2003 Oncology Nursing Drug Handbook</a:t>
            </a:r>
            <a:r>
              <a:rPr lang="en-US" altLang="en-US" sz="900" smtClean="0"/>
              <a:t>, Boston, Jones and Bartlett. 2003; Tariman J et al. </a:t>
            </a:r>
            <a:r>
              <a:rPr lang="en-US" altLang="en-US" sz="900" i="1" smtClean="0"/>
              <a:t>Clin J Oncol Nurs</a:t>
            </a:r>
            <a:r>
              <a:rPr lang="en-US" altLang="en-US" sz="900" smtClean="0"/>
              <a:t>. 2003;7:143-147; </a:t>
            </a:r>
            <a:r>
              <a:rPr lang="en-US" sz="900" smtClean="0"/>
              <a:t>Annas GJ et al. </a:t>
            </a:r>
            <a:r>
              <a:rPr lang="en-US" sz="900" i="1" smtClean="0"/>
              <a:t>Am J Pub Health</a:t>
            </a:r>
            <a:r>
              <a:rPr lang="en-US" sz="900" smtClean="0"/>
              <a:t>. 1999;89:98-101; van de Poel, Pasman Schoutnen et al. </a:t>
            </a:r>
            <a:r>
              <a:rPr lang="en-US" sz="900" i="1" smtClean="0"/>
              <a:t>Netherlands J Med</a:t>
            </a:r>
            <a:r>
              <a:rPr lang="en-US" sz="900" smtClean="0"/>
              <a:t>. 2001;59:45-49.</a:t>
            </a:r>
          </a:p>
        </p:txBody>
      </p:sp>
    </p:spTree>
    <p:extLst>
      <p:ext uri="{BB962C8B-B14F-4D97-AF65-F5344CB8AC3E}">
        <p14:creationId xmlns:p14="http://schemas.microsoft.com/office/powerpoint/2010/main" val="210381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C112CE8-4765-415E-8E27-716A2CE2B6DA}" type="slidenum">
              <a:rPr lang="en-US"/>
              <a:pPr/>
              <a:t>35</a:t>
            </a:fld>
            <a:endParaRPr lang="en-US"/>
          </a:p>
        </p:txBody>
      </p:sp>
      <p:sp>
        <p:nvSpPr>
          <p:cNvPr id="55299" name="Rectangle 2"/>
          <p:cNvSpPr>
            <a:spLocks noGrp="1" noRot="1" noChangeAspect="1" noChangeArrowheads="1" noTextEdit="1"/>
          </p:cNvSpPr>
          <p:nvPr>
            <p:ph type="sldImg"/>
          </p:nvPr>
        </p:nvSpPr>
        <p:spPr>
          <a:xfrm>
            <a:off x="1146175" y="687388"/>
            <a:ext cx="4567238" cy="3425825"/>
          </a:xfrm>
          <a:ln/>
        </p:spPr>
      </p:sp>
      <p:sp>
        <p:nvSpPr>
          <p:cNvPr id="55300" name="Rectangle 3"/>
          <p:cNvSpPr>
            <a:spLocks noGrp="1" noChangeArrowheads="1"/>
          </p:cNvSpPr>
          <p:nvPr>
            <p:ph type="body" idx="1"/>
          </p:nvPr>
        </p:nvSpPr>
        <p:spPr>
          <a:xfrm>
            <a:off x="955675" y="4340225"/>
            <a:ext cx="4922838" cy="4114800"/>
          </a:xfrm>
          <a:noFill/>
          <a:ln/>
        </p:spPr>
        <p:txBody>
          <a:bodyPr/>
          <a:lstStyle/>
          <a:p>
            <a:pPr marL="238125" indent="-120650" defTabSz="984250" eaLnBrk="1" hangingPunct="1"/>
            <a:r>
              <a:rPr lang="en-US" b="1" dirty="0" smtClean="0"/>
              <a:t>Fig 1.</a:t>
            </a:r>
            <a:r>
              <a:rPr lang="en-US" dirty="0" smtClean="0"/>
              <a:t> The characteristic appearance of light chain deposition disease by light microscopy is that of a nodular </a:t>
            </a:r>
            <a:r>
              <a:rPr lang="en-US" dirty="0" err="1" smtClean="0"/>
              <a:t>glomerulosclerosis</a:t>
            </a:r>
            <a:r>
              <a:rPr lang="en-US" dirty="0" smtClean="0"/>
              <a:t>, which strongly resembles diabetic nephropathy, as in this case (periodic acid-Schiff stain; original magnification x400). </a:t>
            </a:r>
          </a:p>
          <a:p>
            <a:pPr marL="238125" indent="-120650" defTabSz="984250" eaLnBrk="1" hangingPunct="1"/>
            <a:r>
              <a:rPr lang="en-US" b="1" dirty="0" smtClean="0"/>
              <a:t>Fig 5.</a:t>
            </a:r>
            <a:r>
              <a:rPr lang="en-US" dirty="0" smtClean="0"/>
              <a:t> </a:t>
            </a:r>
            <a:r>
              <a:rPr lang="en-US" dirty="0" err="1" smtClean="0"/>
              <a:t>Glomerular</a:t>
            </a:r>
            <a:r>
              <a:rPr lang="en-US" dirty="0" smtClean="0"/>
              <a:t> capillary loop, </a:t>
            </a:r>
            <a:r>
              <a:rPr lang="en-US" dirty="0" err="1" smtClean="0"/>
              <a:t>mesangial</a:t>
            </a:r>
            <a:r>
              <a:rPr lang="en-US" dirty="0" smtClean="0"/>
              <a:t> staining, and linear tubular staining are characteristic of light chain deposition disease. Either kappa or lambda light chain </a:t>
            </a:r>
            <a:r>
              <a:rPr lang="en-US" dirty="0" err="1" smtClean="0"/>
              <a:t>paraprotein</a:t>
            </a:r>
            <a:r>
              <a:rPr lang="en-US" dirty="0" smtClean="0"/>
              <a:t> may cause light chain deposition disease, although kappa more commonly is the culprit (antibody to kappa light chain, </a:t>
            </a:r>
            <a:r>
              <a:rPr lang="en-US" dirty="0" err="1" smtClean="0"/>
              <a:t>immunofluorescence</a:t>
            </a:r>
            <a:r>
              <a:rPr lang="en-US" dirty="0" smtClean="0"/>
              <a:t>; original magnification x200). </a:t>
            </a:r>
          </a:p>
          <a:p>
            <a:pPr marL="238125" indent="-120650" defTabSz="984250" eaLnBrk="1" hangingPunct="1"/>
            <a:r>
              <a:rPr lang="en-US" b="1" dirty="0" smtClean="0"/>
              <a:t>Fig 3.</a:t>
            </a:r>
            <a:r>
              <a:rPr lang="en-US" dirty="0" smtClean="0"/>
              <a:t> Close-up of </a:t>
            </a:r>
            <a:r>
              <a:rPr lang="en-US" dirty="0" err="1" smtClean="0"/>
              <a:t>intratubular</a:t>
            </a:r>
            <a:r>
              <a:rPr lang="en-US" dirty="0" smtClean="0"/>
              <a:t> </a:t>
            </a:r>
            <a:r>
              <a:rPr lang="en-US" dirty="0" err="1" smtClean="0"/>
              <a:t>refractile</a:t>
            </a:r>
            <a:r>
              <a:rPr lang="en-US" dirty="0" smtClean="0"/>
              <a:t> casts with surrounding </a:t>
            </a:r>
            <a:r>
              <a:rPr lang="en-US" dirty="0" err="1" smtClean="0"/>
              <a:t>syncytial</a:t>
            </a:r>
            <a:r>
              <a:rPr lang="en-US" dirty="0" smtClean="0"/>
              <a:t> giant cell reaction with chronic </a:t>
            </a:r>
            <a:r>
              <a:rPr lang="en-US" dirty="0" err="1" smtClean="0"/>
              <a:t>tubulointerstitial</a:t>
            </a:r>
            <a:r>
              <a:rPr lang="en-US" dirty="0" smtClean="0"/>
              <a:t> nephritis and fibrosis, characteristic of myeloma cast nephropathy (PAS stain; original magnification x400). </a:t>
            </a:r>
          </a:p>
          <a:p>
            <a:pPr marL="238125" indent="-120650" defTabSz="984250" eaLnBrk="1" hangingPunct="1"/>
            <a:r>
              <a:rPr lang="en-US" b="1" dirty="0" smtClean="0"/>
              <a:t>Fig 7.</a:t>
            </a:r>
            <a:r>
              <a:rPr lang="en-US" dirty="0" smtClean="0"/>
              <a:t> When the Congo red stain is viewed under polarized light, areas of </a:t>
            </a:r>
            <a:r>
              <a:rPr lang="en-US" dirty="0" err="1" smtClean="0"/>
              <a:t>amyloid</a:t>
            </a:r>
            <a:r>
              <a:rPr lang="en-US" dirty="0" smtClean="0"/>
              <a:t> show apple green birefringence. In this case, </a:t>
            </a:r>
            <a:r>
              <a:rPr lang="en-US" dirty="0" err="1" smtClean="0"/>
              <a:t>amyloid</a:t>
            </a:r>
            <a:r>
              <a:rPr lang="en-US" dirty="0" smtClean="0"/>
              <a:t> deposits are seen in the </a:t>
            </a:r>
            <a:r>
              <a:rPr lang="en-US" dirty="0" err="1" smtClean="0"/>
              <a:t>mesangial</a:t>
            </a:r>
            <a:r>
              <a:rPr lang="en-US" dirty="0" smtClean="0"/>
              <a:t> areas, the capillary loops, and in vessels (Congo red stain; original magnification x100). </a:t>
            </a:r>
          </a:p>
        </p:txBody>
      </p:sp>
    </p:spTree>
    <p:extLst>
      <p:ext uri="{BB962C8B-B14F-4D97-AF65-F5344CB8AC3E}">
        <p14:creationId xmlns:p14="http://schemas.microsoft.com/office/powerpoint/2010/main" val="228267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93</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dirty="0"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dirty="0"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dirty="0"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dirty="0"/>
          </a:p>
          <a:p>
            <a:r>
              <a:rPr dirty="0"/>
              <a:t> Combinations in the Upfront Treatment of MM [</a:t>
            </a:r>
            <a:r>
              <a:rPr i="1" dirty="0"/>
              <a:t>Blood</a:t>
            </a:r>
            <a:r>
              <a:rPr dirty="0"/>
              <a:t>. Copyright 2009. Reproduced with permission of </a:t>
            </a:r>
            <a:r>
              <a:rPr i="1" dirty="0"/>
              <a:t>Blood</a:t>
            </a:r>
            <a:r>
              <a:rPr dirty="0"/>
              <a:t> in the format Journal via Copyright Clearance Center]. ORR, objective response rate; VGPR, very good partial response; CR, complete response; </a:t>
            </a:r>
            <a:r>
              <a:rPr dirty="0" err="1"/>
              <a:t>nCR</a:t>
            </a:r>
            <a:r>
              <a:rPr dirty="0"/>
              <a:t>, near CR; VAD, </a:t>
            </a:r>
            <a:r>
              <a:rPr dirty="0" err="1"/>
              <a:t>vincristine</a:t>
            </a:r>
            <a:r>
              <a:rPr dirty="0"/>
              <a:t>, </a:t>
            </a:r>
            <a:r>
              <a:rPr dirty="0" err="1"/>
              <a:t>adriamycin</a:t>
            </a:r>
            <a:r>
              <a:rPr dirty="0"/>
              <a:t>, </a:t>
            </a:r>
            <a:r>
              <a:rPr dirty="0" err="1"/>
              <a:t>dexamethasone</a:t>
            </a:r>
            <a:r>
              <a:rPr dirty="0"/>
              <a:t>; TD, thalidomide and </a:t>
            </a:r>
            <a:r>
              <a:rPr dirty="0" err="1"/>
              <a:t>dexamethasone</a:t>
            </a:r>
            <a:r>
              <a:rPr dirty="0"/>
              <a:t>; RD, </a:t>
            </a:r>
            <a:r>
              <a:rPr dirty="0" err="1"/>
              <a:t>lenalidomide</a:t>
            </a:r>
            <a:r>
              <a:rPr dirty="0"/>
              <a:t> and </a:t>
            </a:r>
            <a:r>
              <a:rPr dirty="0" err="1"/>
              <a:t>dexamethasone</a:t>
            </a:r>
            <a:r>
              <a:rPr dirty="0"/>
              <a:t>; PAD, </a:t>
            </a:r>
            <a:r>
              <a:rPr dirty="0" err="1"/>
              <a:t>bortezomib</a:t>
            </a:r>
            <a:r>
              <a:rPr dirty="0"/>
              <a:t>, doxorubicin, </a:t>
            </a:r>
            <a:r>
              <a:rPr dirty="0" err="1"/>
              <a:t>dexamethasone</a:t>
            </a:r>
            <a:r>
              <a:rPr dirty="0"/>
              <a:t>; VTD, </a:t>
            </a:r>
            <a:r>
              <a:rPr dirty="0" err="1"/>
              <a:t>bortezomib</a:t>
            </a:r>
            <a:r>
              <a:rPr dirty="0"/>
              <a:t>, thalidomide and </a:t>
            </a:r>
            <a:r>
              <a:rPr dirty="0" err="1"/>
              <a:t>dexamethasone</a:t>
            </a:r>
            <a:r>
              <a:rPr dirty="0"/>
              <a:t>; CVD, </a:t>
            </a:r>
            <a:r>
              <a:rPr dirty="0" err="1"/>
              <a:t>cyclophosphamide</a:t>
            </a:r>
            <a:r>
              <a:rPr dirty="0"/>
              <a:t>, </a:t>
            </a:r>
            <a:r>
              <a:rPr dirty="0" err="1"/>
              <a:t>velcade</a:t>
            </a:r>
            <a:r>
              <a:rPr dirty="0"/>
              <a:t>, </a:t>
            </a:r>
            <a:r>
              <a:rPr dirty="0" err="1"/>
              <a:t>dexamethasone</a:t>
            </a:r>
            <a:r>
              <a:rPr dirty="0"/>
              <a:t>; RVD, </a:t>
            </a:r>
            <a:r>
              <a:rPr dirty="0" err="1"/>
              <a:t>lenalidomide</a:t>
            </a:r>
            <a:r>
              <a:rPr dirty="0"/>
              <a:t>, </a:t>
            </a:r>
            <a:r>
              <a:rPr dirty="0" err="1"/>
              <a:t>bortezomib</a:t>
            </a:r>
            <a:r>
              <a:rPr dirty="0"/>
              <a:t> and </a:t>
            </a:r>
            <a:r>
              <a:rPr dirty="0" err="1"/>
              <a:t>dexamethasone</a:t>
            </a:r>
            <a:r>
              <a:rPr dirty="0"/>
              <a:t>; CVRD, </a:t>
            </a:r>
            <a:r>
              <a:rPr dirty="0" err="1"/>
              <a:t>bortezomib</a:t>
            </a:r>
            <a:r>
              <a:rPr dirty="0"/>
              <a:t>, </a:t>
            </a:r>
            <a:r>
              <a:rPr dirty="0" err="1"/>
              <a:t>dexamethasone</a:t>
            </a:r>
            <a:r>
              <a:rPr dirty="0"/>
              <a:t>, </a:t>
            </a:r>
            <a:r>
              <a:rPr dirty="0" err="1"/>
              <a:t>cyclophosphamide</a:t>
            </a:r>
            <a:r>
              <a:rPr dirty="0"/>
              <a:t>, </a:t>
            </a:r>
            <a:r>
              <a:rPr dirty="0" err="1"/>
              <a:t>lenalidomide</a:t>
            </a:r>
            <a:r>
              <a:rPr dirty="0"/>
              <a:t>.</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extLst>
      <p:ext uri="{BB962C8B-B14F-4D97-AF65-F5344CB8AC3E}">
        <p14:creationId xmlns:p14="http://schemas.microsoft.com/office/powerpoint/2010/main" val="105924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84772C-0481-42C9-8BA4-1900A10A1BA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536BA5-7DA1-4514-A790-A65E5E472D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DD6484-F7C7-4E95-9B3D-A3E8CB4176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F6A0BA-55C9-48B1-BAB4-4C9CC8023B2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44D04C-B4D1-4940-B559-DBE2256ADE0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1FB6CB-6809-41F5-B9E5-63F641CC3B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1B22DA-EEA7-4819-9FF8-A7FB801534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F0B87FB-4436-463C-8424-097CCE7304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6E1C16-224A-4DF2-943D-71814518BB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F4A969-7D20-486C-927D-2B9DDB3881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9D867D-D8EE-4D74-828C-D031E1300CC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07D422-2030-42DD-A077-9B6CB53B90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bloodjournal.hematologylibrary.org/content/vol108/issue8/images/large/zh80200602430001.jpeg"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bloodjournal.hematologylibrary.org/content/vol108/issue8/images/large/zh80200602430004.jpeg"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sheducationbook.org/content/vol2005/issue1/images/large/Rajkumar_fig1.jpe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ontent.nejm.org/content/vol356/issue25/images/large/06f2.jpe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cureus.com/articles/13014-intracranial-calcification-masquerading-as-hemorrhage-in-a-patient-with-multiple-myeloma-presenting-with-facial-neuropath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source=images&amp;cd=&amp;cad=rja&amp;uact=8&amp;ved=2ahUKEwj6rOSdsrndAhUCBHwKHdtmAzcQjRx6BAgBEAU&amp;url=http://www.aboutcancer.com/spinal_cord_anatomy.htm&amp;psig=AOvVaw0z2E5G9NMbDj3xFJSAwOwK&amp;ust=1536976591788757"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source=images&amp;cd=&amp;cad=rja&amp;uact=8&amp;ved=2ahUKEwjpir-8s7ndAhWHjlQKHf0qC6gQjRx6BAgBEAU&amp;url=http://jnm.snmjournals.org/content/53/7/1091/F4.expansion.html&amp;psig=AOvVaw0MaxNGADIH3JeV2m4p0taL&amp;ust=1536976935266327"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9938" name="Rectangle 2"/>
          <p:cNvSpPr>
            <a:spLocks noGrp="1" noChangeArrowheads="1"/>
          </p:cNvSpPr>
          <p:nvPr>
            <p:ph type="ctrTitle"/>
          </p:nvPr>
        </p:nvSpPr>
        <p:spPr>
          <a:xfrm>
            <a:off x="762000" y="340796"/>
            <a:ext cx="7772400" cy="685799"/>
          </a:xfrm>
        </p:spPr>
        <p:txBody>
          <a:bodyPr/>
          <a:lstStyle/>
          <a:p>
            <a:r>
              <a:rPr lang="en-US" sz="4800" b="1" dirty="0"/>
              <a:t>Plasma Cell </a:t>
            </a:r>
            <a:r>
              <a:rPr lang="en-US" sz="4800" b="1" dirty="0" smtClean="0"/>
              <a:t>Disorders</a:t>
            </a:r>
            <a:endParaRPr lang="en-US" sz="4800" b="1" dirty="0"/>
          </a:p>
        </p:txBody>
      </p:sp>
      <p:pic>
        <p:nvPicPr>
          <p:cNvPr id="75780" name="Picture 4" descr="Картинки по запросу Diagnosis plasma cell disorders ppt"/>
          <p:cNvPicPr>
            <a:picLocks noChangeAspect="1" noChangeArrowheads="1"/>
          </p:cNvPicPr>
          <p:nvPr/>
        </p:nvPicPr>
        <p:blipFill>
          <a:blip r:embed="rId2" cstate="print"/>
          <a:srcRect/>
          <a:stretch>
            <a:fillRect/>
          </a:stretch>
        </p:blipFill>
        <p:spPr bwMode="auto">
          <a:xfrm>
            <a:off x="1447800" y="1375013"/>
            <a:ext cx="6400800" cy="4572000"/>
          </a:xfrm>
          <a:prstGeom prst="rect">
            <a:avLst/>
          </a:prstGeom>
          <a:noFill/>
        </p:spPr>
      </p:pic>
      <p:sp>
        <p:nvSpPr>
          <p:cNvPr id="5" name="Прямоугольник 4"/>
          <p:cNvSpPr/>
          <p:nvPr/>
        </p:nvSpPr>
        <p:spPr>
          <a:xfrm>
            <a:off x="1295400" y="6096000"/>
            <a:ext cx="6705600" cy="646331"/>
          </a:xfrm>
          <a:prstGeom prst="rect">
            <a:avLst/>
          </a:prstGeom>
        </p:spPr>
        <p:txBody>
          <a:bodyPr wrap="square">
            <a:spAutoFit/>
          </a:bodyPr>
          <a:lstStyle/>
          <a:p>
            <a:pPr algn="ctr">
              <a:defRPr/>
            </a:pPr>
            <a:r>
              <a:rPr lang="en-US" dirty="0">
                <a:solidFill>
                  <a:schemeClr val="accent2">
                    <a:lumMod val="10000"/>
                  </a:schemeClr>
                </a:solidFill>
              </a:rPr>
              <a:t>Professor of the Department internal diseases </a:t>
            </a:r>
            <a:endParaRPr lang="ru-RU" dirty="0">
              <a:solidFill>
                <a:schemeClr val="accent2">
                  <a:lumMod val="10000"/>
                </a:schemeClr>
              </a:solidFill>
            </a:endParaRPr>
          </a:p>
          <a:p>
            <a:pPr algn="ctr">
              <a:defRPr/>
            </a:pPr>
            <a:r>
              <a:rPr lang="en-US" dirty="0" err="1">
                <a:solidFill>
                  <a:schemeClr val="accent2">
                    <a:lumMod val="10000"/>
                  </a:schemeClr>
                </a:solidFill>
              </a:rPr>
              <a:t>Liskova</a:t>
            </a:r>
            <a:r>
              <a:rPr lang="en-US" dirty="0">
                <a:solidFill>
                  <a:schemeClr val="accent2">
                    <a:lumMod val="10000"/>
                  </a:schemeClr>
                </a:solidFill>
              </a:rPr>
              <a:t> </a:t>
            </a:r>
            <a:r>
              <a:rPr lang="en-US" dirty="0" err="1">
                <a:solidFill>
                  <a:schemeClr val="accent2">
                    <a:lumMod val="10000"/>
                  </a:schemeClr>
                </a:solidFill>
              </a:rPr>
              <a:t>Yu.V</a:t>
            </a:r>
            <a:r>
              <a:rPr lang="en-US" dirty="0">
                <a:solidFill>
                  <a:schemeClr val="accent2">
                    <a:lumMod val="10000"/>
                  </a:schemeClr>
                </a:solidFill>
              </a:rPr>
              <a:t>.</a:t>
            </a:r>
            <a:endParaRPr lang="en-US" dirty="0">
              <a:solidFill>
                <a:schemeClr val="accent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29698" name="Picture 2" descr="Jag04"/>
          <p:cNvPicPr>
            <a:picLocks noChangeAspect="1" noChangeArrowheads="1"/>
          </p:cNvPicPr>
          <p:nvPr/>
        </p:nvPicPr>
        <p:blipFill>
          <a:blip r:embed="rId2" cstate="print"/>
          <a:srcRect/>
          <a:stretch>
            <a:fillRect/>
          </a:stretch>
        </p:blipFill>
        <p:spPr bwMode="auto">
          <a:xfrm>
            <a:off x="1752600" y="1219200"/>
            <a:ext cx="6477000" cy="3798888"/>
          </a:xfrm>
          <a:prstGeom prst="rect">
            <a:avLst/>
          </a:prstGeom>
          <a:noFill/>
        </p:spPr>
      </p:pic>
      <p:sp>
        <p:nvSpPr>
          <p:cNvPr id="29699" name="Text Box 3"/>
          <p:cNvSpPr txBox="1">
            <a:spLocks noChangeArrowheads="1"/>
          </p:cNvSpPr>
          <p:nvPr/>
        </p:nvSpPr>
        <p:spPr bwMode="auto">
          <a:xfrm>
            <a:off x="1852139" y="5105400"/>
            <a:ext cx="3177061" cy="1015663"/>
          </a:xfrm>
          <a:prstGeom prst="rect">
            <a:avLst/>
          </a:prstGeom>
          <a:noFill/>
          <a:ln w="25400">
            <a:noFill/>
            <a:miter lim="800000"/>
            <a:headEnd type="none" w="sm" len="sm"/>
            <a:tailEnd type="none" w="sm" len="sm"/>
          </a:ln>
          <a:effectLst/>
        </p:spPr>
        <p:txBody>
          <a:bodyPr wrap="square">
            <a:spAutoFit/>
          </a:bodyPr>
          <a:lstStyle/>
          <a:p>
            <a:pPr algn="ctr" eaLnBrk="0" hangingPunct="0"/>
            <a:r>
              <a:rPr lang="en-US" sz="2000" b="1" dirty="0" smtClean="0">
                <a:cs typeface="Arial" charset="0"/>
              </a:rPr>
              <a:t>Serum/Urine Protein </a:t>
            </a:r>
          </a:p>
          <a:p>
            <a:pPr algn="ctr" eaLnBrk="0" hangingPunct="0"/>
            <a:r>
              <a:rPr lang="en-US" sz="2000" b="1" dirty="0" smtClean="0">
                <a:cs typeface="Arial" charset="0"/>
              </a:rPr>
              <a:t>Electrophoresis (S/UPEP)</a:t>
            </a:r>
            <a:endParaRPr lang="en-US" sz="2000" b="1" dirty="0">
              <a:cs typeface="Arial" charset="0"/>
            </a:endParaRPr>
          </a:p>
        </p:txBody>
      </p:sp>
      <p:sp>
        <p:nvSpPr>
          <p:cNvPr id="29700" name="Text Box 4"/>
          <p:cNvSpPr txBox="1">
            <a:spLocks noChangeArrowheads="1"/>
          </p:cNvSpPr>
          <p:nvPr/>
        </p:nvSpPr>
        <p:spPr bwMode="auto">
          <a:xfrm>
            <a:off x="5181600" y="5105400"/>
            <a:ext cx="2819400" cy="707886"/>
          </a:xfrm>
          <a:prstGeom prst="rect">
            <a:avLst/>
          </a:prstGeom>
          <a:noFill/>
          <a:ln w="25400">
            <a:noFill/>
            <a:miter lim="800000"/>
            <a:headEnd type="none" w="sm" len="sm"/>
            <a:tailEnd type="none" w="sm" len="sm"/>
          </a:ln>
          <a:effectLst/>
        </p:spPr>
        <p:txBody>
          <a:bodyPr wrap="square">
            <a:spAutoFit/>
          </a:bodyPr>
          <a:lstStyle/>
          <a:p>
            <a:pPr algn="ctr" eaLnBrk="0" hangingPunct="0"/>
            <a:r>
              <a:rPr lang="en-US" sz="2000" b="1" dirty="0" err="1" smtClean="0">
                <a:cs typeface="Arial" charset="0"/>
              </a:rPr>
              <a:t>Immunofixation</a:t>
            </a:r>
            <a:endParaRPr lang="en-US" sz="2000" b="1" dirty="0" smtClean="0">
              <a:cs typeface="Arial" charset="0"/>
            </a:endParaRPr>
          </a:p>
          <a:p>
            <a:pPr algn="ctr" eaLnBrk="0" hangingPunct="0"/>
            <a:r>
              <a:rPr lang="en-US" sz="2000" b="1" dirty="0" smtClean="0">
                <a:cs typeface="Arial" charset="0"/>
              </a:rPr>
              <a:t>Electrophoresis (IFE)</a:t>
            </a:r>
            <a:endParaRPr lang="en-US" sz="2000" b="1" dirty="0">
              <a:cs typeface="Arial" charset="0"/>
            </a:endParaRPr>
          </a:p>
        </p:txBody>
      </p:sp>
      <p:sp>
        <p:nvSpPr>
          <p:cNvPr id="29701" name="Text Box 5"/>
          <p:cNvSpPr txBox="1">
            <a:spLocks noChangeArrowheads="1"/>
          </p:cNvSpPr>
          <p:nvPr/>
        </p:nvSpPr>
        <p:spPr bwMode="auto">
          <a:xfrm>
            <a:off x="1066800" y="381001"/>
            <a:ext cx="7644704" cy="584775"/>
          </a:xfrm>
          <a:prstGeom prst="rect">
            <a:avLst/>
          </a:prstGeom>
          <a:noFill/>
          <a:ln w="9525">
            <a:noFill/>
            <a:miter lim="800000"/>
            <a:headEnd/>
            <a:tailEnd/>
          </a:ln>
          <a:effectLst/>
        </p:spPr>
        <p:txBody>
          <a:bodyPr wrap="square">
            <a:spAutoFit/>
          </a:bodyPr>
          <a:lstStyle/>
          <a:p>
            <a:pPr algn="ctr"/>
            <a:r>
              <a:rPr lang="en-US" sz="3200" b="1" dirty="0" smtClean="0">
                <a:latin typeface="Arial Narrow" pitchFamily="34" charset="0"/>
              </a:rPr>
              <a:t>Evaluation </a:t>
            </a:r>
            <a:r>
              <a:rPr lang="en-US" sz="3200" b="1" dirty="0">
                <a:latin typeface="Arial Narrow" pitchFamily="34" charset="0"/>
              </a:rPr>
              <a:t>of </a:t>
            </a:r>
            <a:r>
              <a:rPr lang="en-US" sz="3200" b="1" dirty="0" smtClean="0">
                <a:latin typeface="Arial Narrow" pitchFamily="34" charset="0"/>
              </a:rPr>
              <a:t>Abnormal Serum Globulins</a:t>
            </a:r>
            <a:endParaRPr lang="en-US" sz="3200" b="1" dirty="0">
              <a:latin typeface="Arial Narrow" pitchFamily="34" charset="0"/>
            </a:endParaRPr>
          </a:p>
        </p:txBody>
      </p:sp>
      <p:sp>
        <p:nvSpPr>
          <p:cNvPr id="6" name="TextBox 5"/>
          <p:cNvSpPr txBox="1"/>
          <p:nvPr/>
        </p:nvSpPr>
        <p:spPr>
          <a:xfrm>
            <a:off x="609600" y="2209800"/>
            <a:ext cx="1396766" cy="461665"/>
          </a:xfrm>
          <a:prstGeom prst="rect">
            <a:avLst/>
          </a:prstGeom>
          <a:noFill/>
        </p:spPr>
        <p:txBody>
          <a:bodyPr wrap="square" rtlCol="0">
            <a:spAutoFit/>
          </a:bodyPr>
          <a:lstStyle/>
          <a:p>
            <a:r>
              <a:rPr lang="en-US" sz="2400" dirty="0" smtClean="0"/>
              <a:t>Serum</a:t>
            </a:r>
            <a:endParaRPr lang="en-US" sz="2400" dirty="0"/>
          </a:p>
        </p:txBody>
      </p:sp>
      <p:sp>
        <p:nvSpPr>
          <p:cNvPr id="7" name="TextBox 6"/>
          <p:cNvSpPr txBox="1"/>
          <p:nvPr/>
        </p:nvSpPr>
        <p:spPr>
          <a:xfrm>
            <a:off x="533400" y="3810000"/>
            <a:ext cx="1303047" cy="461665"/>
          </a:xfrm>
          <a:prstGeom prst="rect">
            <a:avLst/>
          </a:prstGeom>
          <a:noFill/>
        </p:spPr>
        <p:txBody>
          <a:bodyPr wrap="square" rtlCol="0">
            <a:spAutoFit/>
          </a:bodyPr>
          <a:lstStyle/>
          <a:p>
            <a:pPr algn="ctr"/>
            <a:r>
              <a:rPr lang="en-US" sz="2400" dirty="0" smtClean="0"/>
              <a:t>Urine</a:t>
            </a:r>
            <a:endParaRPr lang="en-US" sz="2400" dirty="0"/>
          </a:p>
        </p:txBody>
      </p:sp>
      <p:sp>
        <p:nvSpPr>
          <p:cNvPr id="8" name="TextBox 7"/>
          <p:cNvSpPr txBox="1"/>
          <p:nvPr/>
        </p:nvSpPr>
        <p:spPr>
          <a:xfrm>
            <a:off x="1920145" y="6172200"/>
            <a:ext cx="6385655" cy="369332"/>
          </a:xfrm>
          <a:prstGeom prst="rect">
            <a:avLst/>
          </a:prstGeom>
          <a:noFill/>
        </p:spPr>
        <p:txBody>
          <a:bodyPr wrap="square" rtlCol="0">
            <a:spAutoFit/>
          </a:bodyPr>
          <a:lstStyle/>
          <a:p>
            <a:r>
              <a:rPr lang="en-US" b="1" dirty="0" smtClean="0">
                <a:solidFill>
                  <a:srgbClr val="FF0000"/>
                </a:solidFill>
              </a:rPr>
              <a:t>Serum M spike 4 g/dl</a:t>
            </a:r>
            <a:r>
              <a:rPr lang="en-US" dirty="0" smtClean="0"/>
              <a:t>; typed as </a:t>
            </a:r>
            <a:r>
              <a:rPr lang="en-US" b="1" dirty="0" err="1" smtClean="0">
                <a:solidFill>
                  <a:srgbClr val="FF0000"/>
                </a:solidFill>
              </a:rPr>
              <a:t>IgG</a:t>
            </a:r>
            <a:r>
              <a:rPr lang="en-US" b="1" dirty="0" smtClean="0">
                <a:solidFill>
                  <a:srgbClr val="FF0000"/>
                </a:solidFill>
              </a:rPr>
              <a:t> kappa monoclonal </a:t>
            </a:r>
            <a:r>
              <a:rPr lang="en-US" b="1" dirty="0" err="1" smtClean="0">
                <a:solidFill>
                  <a:srgbClr val="FF0000"/>
                </a:solidFill>
              </a:rPr>
              <a:t>Ig</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04800" y="228600"/>
            <a:ext cx="8382000" cy="6248400"/>
          </a:xfrm>
          <a:prstGeom prst="rect">
            <a:avLst/>
          </a:prstGeom>
        </p:spPr>
      </p:pic>
      <p:sp>
        <p:nvSpPr>
          <p:cNvPr id="5" name="TextBox 4"/>
          <p:cNvSpPr txBox="1"/>
          <p:nvPr/>
        </p:nvSpPr>
        <p:spPr>
          <a:xfrm>
            <a:off x="6175576" y="6477000"/>
            <a:ext cx="2636219" cy="338554"/>
          </a:xfrm>
          <a:prstGeom prst="rect">
            <a:avLst/>
          </a:prstGeom>
          <a:noFill/>
        </p:spPr>
        <p:txBody>
          <a:bodyPr wrap="square" rtlCol="0">
            <a:spAutoFit/>
          </a:bodyPr>
          <a:lstStyle/>
          <a:p>
            <a:r>
              <a:rPr lang="en-US" sz="1600" i="1" dirty="0" smtClean="0"/>
              <a:t>Mayo </a:t>
            </a:r>
            <a:r>
              <a:rPr lang="en-US" sz="1600" i="1" dirty="0" err="1" smtClean="0"/>
              <a:t>Clin</a:t>
            </a:r>
            <a:r>
              <a:rPr lang="en-US" sz="1600" i="1" dirty="0" smtClean="0"/>
              <a:t> </a:t>
            </a:r>
            <a:r>
              <a:rPr lang="en-US" sz="1600" i="1" dirty="0" err="1" smtClean="0"/>
              <a:t>Proc</a:t>
            </a:r>
            <a:r>
              <a:rPr lang="en-US" sz="1600" dirty="0" smtClean="0"/>
              <a:t>, Sept 2010</a:t>
            </a:r>
            <a:endParaRPr lang="en-US" sz="1600" dirty="0"/>
          </a:p>
        </p:txBody>
      </p:sp>
    </p:spTree>
    <p:extLst>
      <p:ext uri="{BB962C8B-B14F-4D97-AF65-F5344CB8AC3E}">
        <p14:creationId xmlns:p14="http://schemas.microsoft.com/office/powerpoint/2010/main" val="41056598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3554" name="Rectangle 2"/>
          <p:cNvSpPr>
            <a:spLocks noGrp="1" noChangeArrowheads="1"/>
          </p:cNvSpPr>
          <p:nvPr>
            <p:ph type="title"/>
          </p:nvPr>
        </p:nvSpPr>
        <p:spPr>
          <a:xfrm>
            <a:off x="457200" y="274638"/>
            <a:ext cx="8229600" cy="715962"/>
          </a:xfrm>
          <a:noFill/>
          <a:ln/>
        </p:spPr>
        <p:txBody>
          <a:bodyPr lIns="90487" tIns="44450" rIns="90487" bIns="44450"/>
          <a:lstStyle/>
          <a:p>
            <a:r>
              <a:rPr lang="en-US" sz="3200" b="1" dirty="0" err="1"/>
              <a:t>Hyperviscosity</a:t>
            </a:r>
            <a:r>
              <a:rPr lang="en-US" sz="3200" b="1" dirty="0"/>
              <a:t> syndrome</a:t>
            </a:r>
          </a:p>
        </p:txBody>
      </p:sp>
      <p:sp>
        <p:nvSpPr>
          <p:cNvPr id="23555" name="Rectangle 3"/>
          <p:cNvSpPr>
            <a:spLocks noGrp="1" noChangeArrowheads="1"/>
          </p:cNvSpPr>
          <p:nvPr>
            <p:ph type="body" idx="1"/>
          </p:nvPr>
        </p:nvSpPr>
        <p:spPr>
          <a:xfrm>
            <a:off x="457200" y="1219200"/>
            <a:ext cx="7696200" cy="4906963"/>
          </a:xfrm>
          <a:noFill/>
          <a:ln/>
        </p:spPr>
        <p:txBody>
          <a:bodyPr lIns="90487" tIns="44450" rIns="90487" bIns="44450"/>
          <a:lstStyle/>
          <a:p>
            <a:r>
              <a:rPr lang="en-US" sz="2400" dirty="0"/>
              <a:t>bleeding (nasal and gums)</a:t>
            </a:r>
          </a:p>
          <a:p>
            <a:r>
              <a:rPr lang="en-US" sz="2400" dirty="0"/>
              <a:t>blurred vision</a:t>
            </a:r>
          </a:p>
          <a:p>
            <a:r>
              <a:rPr lang="en-US" sz="2400" dirty="0"/>
              <a:t>dizziness, headaches, ataxia</a:t>
            </a:r>
          </a:p>
          <a:p>
            <a:r>
              <a:rPr lang="en-US" sz="2400" dirty="0"/>
              <a:t>congestive heart failure</a:t>
            </a:r>
          </a:p>
          <a:p>
            <a:r>
              <a:rPr lang="en-US" sz="2400" dirty="0"/>
              <a:t>retinal vein engorgement, and </a:t>
            </a:r>
            <a:r>
              <a:rPr lang="en-US" sz="2400" dirty="0" err="1"/>
              <a:t>papilledema</a:t>
            </a:r>
            <a:endParaRPr lang="en-US" sz="2400" dirty="0"/>
          </a:p>
          <a:p>
            <a:r>
              <a:rPr lang="en-US" sz="2400" dirty="0"/>
              <a:t>rarely occurs with serum viscosity &lt;4 centipoises (cp) (normal 1.8 cp)</a:t>
            </a:r>
          </a:p>
        </p:txBody>
      </p:sp>
      <p:pic>
        <p:nvPicPr>
          <p:cNvPr id="23556" name="Picture 4"/>
          <p:cNvPicPr>
            <a:picLocks noChangeArrowheads="1"/>
          </p:cNvPicPr>
          <p:nvPr/>
        </p:nvPicPr>
        <p:blipFill>
          <a:blip r:embed="rId2" cstate="print"/>
          <a:srcRect/>
          <a:stretch>
            <a:fillRect/>
          </a:stretch>
        </p:blipFill>
        <p:spPr bwMode="auto">
          <a:xfrm>
            <a:off x="3962400" y="4114800"/>
            <a:ext cx="4876799" cy="2438400"/>
          </a:xfrm>
          <a:prstGeom prst="rect">
            <a:avLst/>
          </a:prstGeom>
          <a:noFill/>
          <a:ln w="12700">
            <a:noFill/>
            <a:miter lim="800000"/>
            <a:headEnd/>
            <a:tailEnd/>
          </a:ln>
          <a:effectLst/>
        </p:spPr>
      </p:pic>
      <p:grpSp>
        <p:nvGrpSpPr>
          <p:cNvPr id="23557" name="Group 5"/>
          <p:cNvGrpSpPr>
            <a:grpSpLocks/>
          </p:cNvGrpSpPr>
          <p:nvPr/>
        </p:nvGrpSpPr>
        <p:grpSpPr bwMode="auto">
          <a:xfrm>
            <a:off x="1219200" y="4762500"/>
            <a:ext cx="825500" cy="776288"/>
            <a:chOff x="768" y="3000"/>
            <a:chExt cx="520" cy="489"/>
          </a:xfrm>
        </p:grpSpPr>
        <p:sp>
          <p:nvSpPr>
            <p:cNvPr id="23558" name="Oval 6"/>
            <p:cNvSpPr>
              <a:spLocks noChangeArrowheads="1"/>
            </p:cNvSpPr>
            <p:nvPr/>
          </p:nvSpPr>
          <p:spPr bwMode="auto">
            <a:xfrm>
              <a:off x="918" y="3155"/>
              <a:ext cx="216" cy="232"/>
            </a:xfrm>
            <a:prstGeom prst="ellipse">
              <a:avLst/>
            </a:prstGeom>
            <a:noFill/>
            <a:ln w="12700">
              <a:solidFill>
                <a:schemeClr val="tx1"/>
              </a:solidFill>
              <a:round/>
              <a:headEnd/>
              <a:tailEnd/>
            </a:ln>
            <a:effectLst/>
          </p:spPr>
          <p:txBody>
            <a:bodyPr wrap="none" anchor="ctr"/>
            <a:lstStyle/>
            <a:p>
              <a:endParaRPr lang="en-US"/>
            </a:p>
          </p:txBody>
        </p:sp>
        <p:grpSp>
          <p:nvGrpSpPr>
            <p:cNvPr id="23559" name="Group 7"/>
            <p:cNvGrpSpPr>
              <a:grpSpLocks/>
            </p:cNvGrpSpPr>
            <p:nvPr/>
          </p:nvGrpSpPr>
          <p:grpSpPr bwMode="auto">
            <a:xfrm>
              <a:off x="977" y="3000"/>
              <a:ext cx="84" cy="136"/>
              <a:chOff x="977" y="3000"/>
              <a:chExt cx="84" cy="136"/>
            </a:xfrm>
          </p:grpSpPr>
          <p:sp>
            <p:nvSpPr>
              <p:cNvPr id="23560" name="Line 8"/>
              <p:cNvSpPr>
                <a:spLocks noChangeShapeType="1"/>
              </p:cNvSpPr>
              <p:nvPr/>
            </p:nvSpPr>
            <p:spPr bwMode="auto">
              <a:xfrm>
                <a:off x="1001" y="3000"/>
                <a:ext cx="0" cy="136"/>
              </a:xfrm>
              <a:prstGeom prst="line">
                <a:avLst/>
              </a:prstGeom>
              <a:noFill/>
              <a:ln w="12700">
                <a:solidFill>
                  <a:schemeClr val="tx1"/>
                </a:solidFill>
                <a:round/>
                <a:headEnd/>
                <a:tailEnd/>
              </a:ln>
              <a:effectLst/>
            </p:spPr>
            <p:txBody>
              <a:bodyPr wrap="none" anchor="ctr"/>
              <a:lstStyle/>
              <a:p>
                <a:endParaRPr lang="en-US"/>
              </a:p>
            </p:txBody>
          </p:sp>
          <p:sp>
            <p:nvSpPr>
              <p:cNvPr id="23561" name="Line 9"/>
              <p:cNvSpPr>
                <a:spLocks noChangeShapeType="1"/>
              </p:cNvSpPr>
              <p:nvPr/>
            </p:nvSpPr>
            <p:spPr bwMode="auto">
              <a:xfrm>
                <a:off x="977" y="3000"/>
                <a:ext cx="0" cy="76"/>
              </a:xfrm>
              <a:prstGeom prst="line">
                <a:avLst/>
              </a:prstGeom>
              <a:noFill/>
              <a:ln w="12700">
                <a:solidFill>
                  <a:schemeClr val="tx1"/>
                </a:solidFill>
                <a:round/>
                <a:headEnd/>
                <a:tailEnd/>
              </a:ln>
              <a:effectLst/>
            </p:spPr>
            <p:txBody>
              <a:bodyPr wrap="none" anchor="ctr"/>
              <a:lstStyle/>
              <a:p>
                <a:endParaRPr lang="en-US"/>
              </a:p>
            </p:txBody>
          </p:sp>
          <p:sp>
            <p:nvSpPr>
              <p:cNvPr id="23562" name="Line 10"/>
              <p:cNvSpPr>
                <a:spLocks noChangeShapeType="1"/>
              </p:cNvSpPr>
              <p:nvPr/>
            </p:nvSpPr>
            <p:spPr bwMode="auto">
              <a:xfrm>
                <a:off x="1037" y="3000"/>
                <a:ext cx="0" cy="136"/>
              </a:xfrm>
              <a:prstGeom prst="line">
                <a:avLst/>
              </a:prstGeom>
              <a:noFill/>
              <a:ln w="12700">
                <a:solidFill>
                  <a:schemeClr val="tx1"/>
                </a:solidFill>
                <a:round/>
                <a:headEnd/>
                <a:tailEnd/>
              </a:ln>
              <a:effectLst/>
            </p:spPr>
            <p:txBody>
              <a:bodyPr wrap="none" anchor="ctr"/>
              <a:lstStyle/>
              <a:p>
                <a:endParaRPr lang="en-US"/>
              </a:p>
            </p:txBody>
          </p:sp>
          <p:sp>
            <p:nvSpPr>
              <p:cNvPr id="23563" name="Line 11"/>
              <p:cNvSpPr>
                <a:spLocks noChangeShapeType="1"/>
              </p:cNvSpPr>
              <p:nvPr/>
            </p:nvSpPr>
            <p:spPr bwMode="auto">
              <a:xfrm>
                <a:off x="1061" y="3000"/>
                <a:ext cx="0" cy="76"/>
              </a:xfrm>
              <a:prstGeom prst="line">
                <a:avLst/>
              </a:prstGeom>
              <a:noFill/>
              <a:ln w="12700">
                <a:solidFill>
                  <a:schemeClr val="tx1"/>
                </a:solidFill>
                <a:round/>
                <a:headEnd/>
                <a:tailEnd/>
              </a:ln>
              <a:effectLst/>
            </p:spPr>
            <p:txBody>
              <a:bodyPr wrap="none" anchor="ctr"/>
              <a:lstStyle/>
              <a:p>
                <a:endParaRPr lang="en-US"/>
              </a:p>
            </p:txBody>
          </p:sp>
        </p:grpSp>
        <p:grpSp>
          <p:nvGrpSpPr>
            <p:cNvPr id="23564" name="Group 12"/>
            <p:cNvGrpSpPr>
              <a:grpSpLocks/>
            </p:cNvGrpSpPr>
            <p:nvPr/>
          </p:nvGrpSpPr>
          <p:grpSpPr bwMode="auto">
            <a:xfrm>
              <a:off x="1133" y="3105"/>
              <a:ext cx="155" cy="123"/>
              <a:chOff x="1133" y="3105"/>
              <a:chExt cx="155" cy="123"/>
            </a:xfrm>
          </p:grpSpPr>
          <p:sp>
            <p:nvSpPr>
              <p:cNvPr id="23565" name="Line 13"/>
              <p:cNvSpPr>
                <a:spLocks noChangeShapeType="1"/>
              </p:cNvSpPr>
              <p:nvPr/>
            </p:nvSpPr>
            <p:spPr bwMode="auto">
              <a:xfrm flipH="1">
                <a:off x="1133" y="3125"/>
                <a:ext cx="120" cy="73"/>
              </a:xfrm>
              <a:prstGeom prst="line">
                <a:avLst/>
              </a:prstGeom>
              <a:noFill/>
              <a:ln w="12700">
                <a:solidFill>
                  <a:schemeClr val="tx1"/>
                </a:solidFill>
                <a:round/>
                <a:headEnd/>
                <a:tailEnd/>
              </a:ln>
              <a:effectLst/>
            </p:spPr>
            <p:txBody>
              <a:bodyPr wrap="none" anchor="ctr"/>
              <a:lstStyle/>
              <a:p>
                <a:endParaRPr lang="en-US"/>
              </a:p>
            </p:txBody>
          </p:sp>
          <p:sp>
            <p:nvSpPr>
              <p:cNvPr id="23566" name="Line 14"/>
              <p:cNvSpPr>
                <a:spLocks noChangeShapeType="1"/>
              </p:cNvSpPr>
              <p:nvPr/>
            </p:nvSpPr>
            <p:spPr bwMode="auto">
              <a:xfrm flipH="1">
                <a:off x="1169" y="3105"/>
                <a:ext cx="71" cy="39"/>
              </a:xfrm>
              <a:prstGeom prst="line">
                <a:avLst/>
              </a:prstGeom>
              <a:noFill/>
              <a:ln w="12700">
                <a:solidFill>
                  <a:schemeClr val="tx1"/>
                </a:solidFill>
                <a:round/>
                <a:headEnd/>
                <a:tailEnd/>
              </a:ln>
              <a:effectLst/>
            </p:spPr>
            <p:txBody>
              <a:bodyPr wrap="none" anchor="ctr"/>
              <a:lstStyle/>
              <a:p>
                <a:endParaRPr lang="en-US"/>
              </a:p>
            </p:txBody>
          </p:sp>
          <p:sp>
            <p:nvSpPr>
              <p:cNvPr id="23567" name="Line 15"/>
              <p:cNvSpPr>
                <a:spLocks noChangeShapeType="1"/>
              </p:cNvSpPr>
              <p:nvPr/>
            </p:nvSpPr>
            <p:spPr bwMode="auto">
              <a:xfrm flipH="1">
                <a:off x="1154" y="3155"/>
                <a:ext cx="120" cy="73"/>
              </a:xfrm>
              <a:prstGeom prst="line">
                <a:avLst/>
              </a:prstGeom>
              <a:noFill/>
              <a:ln w="12700">
                <a:solidFill>
                  <a:schemeClr val="tx1"/>
                </a:solidFill>
                <a:round/>
                <a:headEnd/>
                <a:tailEnd/>
              </a:ln>
              <a:effectLst/>
            </p:spPr>
            <p:txBody>
              <a:bodyPr wrap="none" anchor="ctr"/>
              <a:lstStyle/>
              <a:p>
                <a:endParaRPr lang="en-US"/>
              </a:p>
            </p:txBody>
          </p:sp>
          <p:sp>
            <p:nvSpPr>
              <p:cNvPr id="23568" name="Line 16"/>
              <p:cNvSpPr>
                <a:spLocks noChangeShapeType="1"/>
              </p:cNvSpPr>
              <p:nvPr/>
            </p:nvSpPr>
            <p:spPr bwMode="auto">
              <a:xfrm flipH="1">
                <a:off x="1217" y="3174"/>
                <a:ext cx="71" cy="39"/>
              </a:xfrm>
              <a:prstGeom prst="line">
                <a:avLst/>
              </a:prstGeom>
              <a:noFill/>
              <a:ln w="12700">
                <a:solidFill>
                  <a:schemeClr val="tx1"/>
                </a:solidFill>
                <a:round/>
                <a:headEnd/>
                <a:tailEnd/>
              </a:ln>
              <a:effectLst/>
            </p:spPr>
            <p:txBody>
              <a:bodyPr wrap="none" anchor="ctr"/>
              <a:lstStyle/>
              <a:p>
                <a:endParaRPr lang="en-US"/>
              </a:p>
            </p:txBody>
          </p:sp>
        </p:grpSp>
        <p:grpSp>
          <p:nvGrpSpPr>
            <p:cNvPr id="23569" name="Group 17"/>
            <p:cNvGrpSpPr>
              <a:grpSpLocks/>
            </p:cNvGrpSpPr>
            <p:nvPr/>
          </p:nvGrpSpPr>
          <p:grpSpPr bwMode="auto">
            <a:xfrm>
              <a:off x="768" y="3113"/>
              <a:ext cx="147" cy="122"/>
              <a:chOff x="768" y="3113"/>
              <a:chExt cx="147" cy="122"/>
            </a:xfrm>
          </p:grpSpPr>
          <p:sp>
            <p:nvSpPr>
              <p:cNvPr id="23570" name="Line 18"/>
              <p:cNvSpPr>
                <a:spLocks noChangeShapeType="1"/>
              </p:cNvSpPr>
              <p:nvPr/>
            </p:nvSpPr>
            <p:spPr bwMode="auto">
              <a:xfrm>
                <a:off x="803" y="3132"/>
                <a:ext cx="112" cy="73"/>
              </a:xfrm>
              <a:prstGeom prst="line">
                <a:avLst/>
              </a:prstGeom>
              <a:noFill/>
              <a:ln w="12700">
                <a:solidFill>
                  <a:schemeClr val="tx1"/>
                </a:solidFill>
                <a:round/>
                <a:headEnd/>
                <a:tailEnd/>
              </a:ln>
              <a:effectLst/>
            </p:spPr>
            <p:txBody>
              <a:bodyPr wrap="none" anchor="ctr"/>
              <a:lstStyle/>
              <a:p>
                <a:endParaRPr lang="en-US"/>
              </a:p>
            </p:txBody>
          </p:sp>
          <p:sp>
            <p:nvSpPr>
              <p:cNvPr id="23571" name="Line 19"/>
              <p:cNvSpPr>
                <a:spLocks noChangeShapeType="1"/>
              </p:cNvSpPr>
              <p:nvPr/>
            </p:nvSpPr>
            <p:spPr bwMode="auto">
              <a:xfrm>
                <a:off x="816" y="3113"/>
                <a:ext cx="63" cy="38"/>
              </a:xfrm>
              <a:prstGeom prst="line">
                <a:avLst/>
              </a:prstGeom>
              <a:noFill/>
              <a:ln w="12700">
                <a:solidFill>
                  <a:schemeClr val="tx1"/>
                </a:solidFill>
                <a:round/>
                <a:headEnd/>
                <a:tailEnd/>
              </a:ln>
              <a:effectLst/>
            </p:spPr>
            <p:txBody>
              <a:bodyPr wrap="none" anchor="ctr"/>
              <a:lstStyle/>
              <a:p>
                <a:endParaRPr lang="en-US"/>
              </a:p>
            </p:txBody>
          </p:sp>
          <p:sp>
            <p:nvSpPr>
              <p:cNvPr id="23572" name="Line 20"/>
              <p:cNvSpPr>
                <a:spLocks noChangeShapeType="1"/>
              </p:cNvSpPr>
              <p:nvPr/>
            </p:nvSpPr>
            <p:spPr bwMode="auto">
              <a:xfrm>
                <a:off x="782" y="3162"/>
                <a:ext cx="112" cy="73"/>
              </a:xfrm>
              <a:prstGeom prst="line">
                <a:avLst/>
              </a:prstGeom>
              <a:noFill/>
              <a:ln w="12700">
                <a:solidFill>
                  <a:schemeClr val="tx1"/>
                </a:solidFill>
                <a:round/>
                <a:headEnd/>
                <a:tailEnd/>
              </a:ln>
              <a:effectLst/>
            </p:spPr>
            <p:txBody>
              <a:bodyPr wrap="none" anchor="ctr"/>
              <a:lstStyle/>
              <a:p>
                <a:endParaRPr lang="en-US"/>
              </a:p>
            </p:txBody>
          </p:sp>
          <p:sp>
            <p:nvSpPr>
              <p:cNvPr id="23573" name="Line 21"/>
              <p:cNvSpPr>
                <a:spLocks noChangeShapeType="1"/>
              </p:cNvSpPr>
              <p:nvPr/>
            </p:nvSpPr>
            <p:spPr bwMode="auto">
              <a:xfrm>
                <a:off x="768" y="3182"/>
                <a:ext cx="63" cy="38"/>
              </a:xfrm>
              <a:prstGeom prst="line">
                <a:avLst/>
              </a:prstGeom>
              <a:noFill/>
              <a:ln w="12700">
                <a:solidFill>
                  <a:schemeClr val="tx1"/>
                </a:solidFill>
                <a:round/>
                <a:headEnd/>
                <a:tailEnd/>
              </a:ln>
              <a:effectLst/>
            </p:spPr>
            <p:txBody>
              <a:bodyPr wrap="none" anchor="ctr"/>
              <a:lstStyle/>
              <a:p>
                <a:endParaRPr lang="en-US"/>
              </a:p>
            </p:txBody>
          </p:sp>
        </p:grpSp>
        <p:grpSp>
          <p:nvGrpSpPr>
            <p:cNvPr id="23574" name="Group 22"/>
            <p:cNvGrpSpPr>
              <a:grpSpLocks/>
            </p:cNvGrpSpPr>
            <p:nvPr/>
          </p:nvGrpSpPr>
          <p:grpSpPr bwMode="auto">
            <a:xfrm>
              <a:off x="780" y="3358"/>
              <a:ext cx="147" cy="131"/>
              <a:chOff x="780" y="3358"/>
              <a:chExt cx="147" cy="131"/>
            </a:xfrm>
          </p:grpSpPr>
          <p:sp>
            <p:nvSpPr>
              <p:cNvPr id="23575" name="Line 23"/>
              <p:cNvSpPr>
                <a:spLocks noChangeShapeType="1"/>
              </p:cNvSpPr>
              <p:nvPr/>
            </p:nvSpPr>
            <p:spPr bwMode="auto">
              <a:xfrm flipV="1">
                <a:off x="815" y="3388"/>
                <a:ext cx="112" cy="81"/>
              </a:xfrm>
              <a:prstGeom prst="line">
                <a:avLst/>
              </a:prstGeom>
              <a:noFill/>
              <a:ln w="12700">
                <a:solidFill>
                  <a:schemeClr val="tx1"/>
                </a:solidFill>
                <a:round/>
                <a:headEnd/>
                <a:tailEnd/>
              </a:ln>
              <a:effectLst/>
            </p:spPr>
            <p:txBody>
              <a:bodyPr wrap="none" anchor="ctr"/>
              <a:lstStyle/>
              <a:p>
                <a:endParaRPr lang="en-US"/>
              </a:p>
            </p:txBody>
          </p:sp>
          <p:sp>
            <p:nvSpPr>
              <p:cNvPr id="23576" name="Line 24"/>
              <p:cNvSpPr>
                <a:spLocks noChangeShapeType="1"/>
              </p:cNvSpPr>
              <p:nvPr/>
            </p:nvSpPr>
            <p:spPr bwMode="auto">
              <a:xfrm flipV="1">
                <a:off x="828" y="3442"/>
                <a:ext cx="63" cy="47"/>
              </a:xfrm>
              <a:prstGeom prst="line">
                <a:avLst/>
              </a:prstGeom>
              <a:noFill/>
              <a:ln w="12700">
                <a:solidFill>
                  <a:schemeClr val="tx1"/>
                </a:solidFill>
                <a:round/>
                <a:headEnd/>
                <a:tailEnd/>
              </a:ln>
              <a:effectLst/>
            </p:spPr>
            <p:txBody>
              <a:bodyPr wrap="none" anchor="ctr"/>
              <a:lstStyle/>
              <a:p>
                <a:endParaRPr lang="en-US"/>
              </a:p>
            </p:txBody>
          </p:sp>
          <p:sp>
            <p:nvSpPr>
              <p:cNvPr id="23577" name="Line 25"/>
              <p:cNvSpPr>
                <a:spLocks noChangeShapeType="1"/>
              </p:cNvSpPr>
              <p:nvPr/>
            </p:nvSpPr>
            <p:spPr bwMode="auto">
              <a:xfrm flipV="1">
                <a:off x="794" y="3358"/>
                <a:ext cx="112" cy="81"/>
              </a:xfrm>
              <a:prstGeom prst="line">
                <a:avLst/>
              </a:prstGeom>
              <a:noFill/>
              <a:ln w="12700">
                <a:solidFill>
                  <a:schemeClr val="tx1"/>
                </a:solidFill>
                <a:round/>
                <a:headEnd/>
                <a:tailEnd/>
              </a:ln>
              <a:effectLst/>
            </p:spPr>
            <p:txBody>
              <a:bodyPr wrap="none" anchor="ctr"/>
              <a:lstStyle/>
              <a:p>
                <a:endParaRPr lang="en-US"/>
              </a:p>
            </p:txBody>
          </p:sp>
          <p:sp>
            <p:nvSpPr>
              <p:cNvPr id="23578" name="Line 26"/>
              <p:cNvSpPr>
                <a:spLocks noChangeShapeType="1"/>
              </p:cNvSpPr>
              <p:nvPr/>
            </p:nvSpPr>
            <p:spPr bwMode="auto">
              <a:xfrm flipV="1">
                <a:off x="780" y="3373"/>
                <a:ext cx="63" cy="46"/>
              </a:xfrm>
              <a:prstGeom prst="line">
                <a:avLst/>
              </a:prstGeom>
              <a:noFill/>
              <a:ln w="12700">
                <a:solidFill>
                  <a:schemeClr val="tx1"/>
                </a:solidFill>
                <a:round/>
                <a:headEnd/>
                <a:tailEnd/>
              </a:ln>
              <a:effectLst/>
            </p:spPr>
            <p:txBody>
              <a:bodyPr wrap="none" anchor="ctr"/>
              <a:lstStyle/>
              <a:p>
                <a:endParaRPr lang="en-US"/>
              </a:p>
            </p:txBody>
          </p:sp>
        </p:grpSp>
        <p:grpSp>
          <p:nvGrpSpPr>
            <p:cNvPr id="23579" name="Group 27"/>
            <p:cNvGrpSpPr>
              <a:grpSpLocks/>
            </p:cNvGrpSpPr>
            <p:nvPr/>
          </p:nvGrpSpPr>
          <p:grpSpPr bwMode="auto">
            <a:xfrm>
              <a:off x="1114" y="3347"/>
              <a:ext cx="154" cy="131"/>
              <a:chOff x="1114" y="3347"/>
              <a:chExt cx="154" cy="131"/>
            </a:xfrm>
          </p:grpSpPr>
          <p:sp>
            <p:nvSpPr>
              <p:cNvPr id="23580" name="Line 28"/>
              <p:cNvSpPr>
                <a:spLocks noChangeShapeType="1"/>
              </p:cNvSpPr>
              <p:nvPr/>
            </p:nvSpPr>
            <p:spPr bwMode="auto">
              <a:xfrm flipH="1" flipV="1">
                <a:off x="1114" y="3377"/>
                <a:ext cx="120" cy="82"/>
              </a:xfrm>
              <a:prstGeom prst="line">
                <a:avLst/>
              </a:prstGeom>
              <a:noFill/>
              <a:ln w="12700">
                <a:solidFill>
                  <a:schemeClr val="tx1"/>
                </a:solidFill>
                <a:round/>
                <a:headEnd/>
                <a:tailEnd/>
              </a:ln>
              <a:effectLst/>
            </p:spPr>
            <p:txBody>
              <a:bodyPr wrap="none" anchor="ctr"/>
              <a:lstStyle/>
              <a:p>
                <a:endParaRPr lang="en-US"/>
              </a:p>
            </p:txBody>
          </p:sp>
          <p:sp>
            <p:nvSpPr>
              <p:cNvPr id="23581" name="Line 29"/>
              <p:cNvSpPr>
                <a:spLocks noChangeShapeType="1"/>
              </p:cNvSpPr>
              <p:nvPr/>
            </p:nvSpPr>
            <p:spPr bwMode="auto">
              <a:xfrm flipH="1" flipV="1">
                <a:off x="1150" y="3431"/>
                <a:ext cx="70" cy="47"/>
              </a:xfrm>
              <a:prstGeom prst="line">
                <a:avLst/>
              </a:prstGeom>
              <a:noFill/>
              <a:ln w="12700">
                <a:solidFill>
                  <a:schemeClr val="tx1"/>
                </a:solidFill>
                <a:round/>
                <a:headEnd/>
                <a:tailEnd/>
              </a:ln>
              <a:effectLst/>
            </p:spPr>
            <p:txBody>
              <a:bodyPr wrap="none" anchor="ctr"/>
              <a:lstStyle/>
              <a:p>
                <a:endParaRPr lang="en-US"/>
              </a:p>
            </p:txBody>
          </p:sp>
          <p:sp>
            <p:nvSpPr>
              <p:cNvPr id="23582" name="Line 30"/>
              <p:cNvSpPr>
                <a:spLocks noChangeShapeType="1"/>
              </p:cNvSpPr>
              <p:nvPr/>
            </p:nvSpPr>
            <p:spPr bwMode="auto">
              <a:xfrm flipH="1" flipV="1">
                <a:off x="1135" y="3347"/>
                <a:ext cx="120" cy="81"/>
              </a:xfrm>
              <a:prstGeom prst="line">
                <a:avLst/>
              </a:prstGeom>
              <a:noFill/>
              <a:ln w="12700">
                <a:solidFill>
                  <a:schemeClr val="tx1"/>
                </a:solidFill>
                <a:round/>
                <a:headEnd/>
                <a:tailEnd/>
              </a:ln>
              <a:effectLst/>
            </p:spPr>
            <p:txBody>
              <a:bodyPr wrap="none" anchor="ctr"/>
              <a:lstStyle/>
              <a:p>
                <a:endParaRPr lang="en-US"/>
              </a:p>
            </p:txBody>
          </p:sp>
          <p:sp>
            <p:nvSpPr>
              <p:cNvPr id="23583" name="Line 31"/>
              <p:cNvSpPr>
                <a:spLocks noChangeShapeType="1"/>
              </p:cNvSpPr>
              <p:nvPr/>
            </p:nvSpPr>
            <p:spPr bwMode="auto">
              <a:xfrm flipH="1" flipV="1">
                <a:off x="1198" y="3362"/>
                <a:ext cx="70" cy="47"/>
              </a:xfrm>
              <a:prstGeom prst="line">
                <a:avLst/>
              </a:prstGeom>
              <a:noFill/>
              <a:ln w="12700">
                <a:solidFill>
                  <a:schemeClr val="tx1"/>
                </a:solidFill>
                <a:round/>
                <a:headEnd/>
                <a:tailEnd/>
              </a:ln>
              <a:effectLst/>
            </p:spPr>
            <p:txBody>
              <a:bodyPr wrap="none" anchor="ctr"/>
              <a:lstStyle/>
              <a:p>
                <a:endParaRPr lang="en-US"/>
              </a:p>
            </p:txBody>
          </p:sp>
        </p:grpSp>
      </p:grpSp>
      <p:sp>
        <p:nvSpPr>
          <p:cNvPr id="23584" name="Rectangle 32"/>
          <p:cNvSpPr>
            <a:spLocks noChangeArrowheads="1"/>
          </p:cNvSpPr>
          <p:nvPr/>
        </p:nvSpPr>
        <p:spPr bwMode="auto">
          <a:xfrm>
            <a:off x="969963" y="5576888"/>
            <a:ext cx="1666875" cy="363537"/>
          </a:xfrm>
          <a:prstGeom prst="rect">
            <a:avLst/>
          </a:prstGeom>
          <a:noFill/>
          <a:ln w="12700">
            <a:noFill/>
            <a:miter lim="800000"/>
            <a:headEnd/>
            <a:tailEnd/>
          </a:ln>
          <a:effectLst/>
        </p:spPr>
        <p:txBody>
          <a:bodyPr wrap="none" lIns="90487" tIns="44450" rIns="90487" bIns="44450">
            <a:spAutoFit/>
          </a:bodyPr>
          <a:lstStyle/>
          <a:p>
            <a:pPr eaLnBrk="0" hangingPunct="0"/>
            <a:r>
              <a:rPr lang="en-US" b="1" dirty="0" err="1">
                <a:latin typeface="Helvetica" pitchFamily="34" charset="0"/>
              </a:rPr>
              <a:t>IgM</a:t>
            </a:r>
            <a:r>
              <a:rPr lang="en-US" b="1" dirty="0">
                <a:latin typeface="Helvetica" pitchFamily="34" charset="0"/>
              </a:rPr>
              <a:t> </a:t>
            </a:r>
            <a:r>
              <a:rPr lang="en-US" b="1" dirty="0" err="1">
                <a:latin typeface="Helvetica" pitchFamily="34" charset="0"/>
              </a:rPr>
              <a:t>pentamer</a:t>
            </a:r>
            <a:endParaRPr lang="en-US" b="1" dirty="0">
              <a:latin typeface="Helvetica" pitchFamily="3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5058" name="Rectangle 2"/>
          <p:cNvSpPr>
            <a:spLocks noGrp="1" noChangeArrowheads="1"/>
          </p:cNvSpPr>
          <p:nvPr>
            <p:ph type="title"/>
          </p:nvPr>
        </p:nvSpPr>
        <p:spPr/>
        <p:txBody>
          <a:bodyPr/>
          <a:lstStyle/>
          <a:p>
            <a:r>
              <a:rPr lang="en-US" sz="3200" b="1" dirty="0" err="1">
                <a:latin typeface="Arial Narrow" pitchFamily="34" charset="0"/>
              </a:rPr>
              <a:t>Macroglobulinemia</a:t>
            </a:r>
            <a:r>
              <a:rPr lang="en-US" sz="3200" b="1" dirty="0">
                <a:latin typeface="Arial Narrow" pitchFamily="34" charset="0"/>
              </a:rPr>
              <a:t>: Principles of Therapy</a:t>
            </a:r>
            <a:r>
              <a:rPr lang="en-US" b="1" dirty="0"/>
              <a:t> </a:t>
            </a:r>
          </a:p>
        </p:txBody>
      </p:sp>
      <p:sp>
        <p:nvSpPr>
          <p:cNvPr id="45059" name="Rectangle 3"/>
          <p:cNvSpPr>
            <a:spLocks noGrp="1" noChangeArrowheads="1"/>
          </p:cNvSpPr>
          <p:nvPr>
            <p:ph type="body" idx="1"/>
          </p:nvPr>
        </p:nvSpPr>
        <p:spPr/>
        <p:txBody>
          <a:bodyPr/>
          <a:lstStyle/>
          <a:p>
            <a:r>
              <a:rPr lang="en-US" sz="2400" dirty="0">
                <a:latin typeface="Arial Narrow" pitchFamily="34" charset="0"/>
              </a:rPr>
              <a:t>Observation in patients with asymptomatic disease.</a:t>
            </a:r>
          </a:p>
          <a:p>
            <a:endParaRPr lang="en-US" sz="2400" dirty="0">
              <a:latin typeface="Arial Narrow" pitchFamily="34" charset="0"/>
            </a:endParaRPr>
          </a:p>
          <a:p>
            <a:r>
              <a:rPr lang="en-US" sz="2400" dirty="0">
                <a:latin typeface="Arial Narrow" pitchFamily="34" charset="0"/>
              </a:rPr>
              <a:t>Active drugs for therapy</a:t>
            </a:r>
          </a:p>
          <a:p>
            <a:pPr lvl="1"/>
            <a:r>
              <a:rPr lang="en-US" sz="2400" dirty="0" err="1">
                <a:latin typeface="Arial Narrow" pitchFamily="34" charset="0"/>
              </a:rPr>
              <a:t>Alkylating</a:t>
            </a:r>
            <a:r>
              <a:rPr lang="en-US" sz="2400" dirty="0">
                <a:latin typeface="Arial Narrow" pitchFamily="34" charset="0"/>
              </a:rPr>
              <a:t> agents: </a:t>
            </a:r>
            <a:r>
              <a:rPr lang="en-US" sz="2400" dirty="0" err="1">
                <a:latin typeface="Arial Narrow" pitchFamily="34" charset="0"/>
              </a:rPr>
              <a:t>Chlorambucil</a:t>
            </a:r>
            <a:r>
              <a:rPr lang="en-US" sz="2400" dirty="0">
                <a:latin typeface="Arial Narrow" pitchFamily="34" charset="0"/>
              </a:rPr>
              <a:t>, </a:t>
            </a:r>
            <a:r>
              <a:rPr lang="en-US" sz="2400" dirty="0" err="1">
                <a:latin typeface="Arial Narrow" pitchFamily="34" charset="0"/>
              </a:rPr>
              <a:t>Cytoxan</a:t>
            </a:r>
            <a:endParaRPr lang="en-US" sz="2400" dirty="0">
              <a:latin typeface="Arial Narrow" pitchFamily="34" charset="0"/>
            </a:endParaRPr>
          </a:p>
          <a:p>
            <a:pPr lvl="1"/>
            <a:r>
              <a:rPr lang="en-US" sz="2400" dirty="0" err="1" smtClean="0">
                <a:latin typeface="Arial Narrow" pitchFamily="34" charset="0"/>
              </a:rPr>
              <a:t>MAbs</a:t>
            </a:r>
            <a:r>
              <a:rPr lang="en-US" sz="2400" dirty="0">
                <a:latin typeface="Arial Narrow" pitchFamily="34" charset="0"/>
              </a:rPr>
              <a:t>: </a:t>
            </a:r>
            <a:r>
              <a:rPr lang="en-US" sz="2400" dirty="0" err="1">
                <a:latin typeface="Arial Narrow" pitchFamily="34" charset="0"/>
              </a:rPr>
              <a:t>Rituxan</a:t>
            </a:r>
            <a:endParaRPr lang="en-US" sz="2400" dirty="0">
              <a:latin typeface="Arial Narrow" pitchFamily="34" charset="0"/>
            </a:endParaRPr>
          </a:p>
          <a:p>
            <a:pPr lvl="1"/>
            <a:r>
              <a:rPr lang="en-US" sz="2400" dirty="0" err="1">
                <a:latin typeface="Arial Narrow" pitchFamily="34" charset="0"/>
              </a:rPr>
              <a:t>Purine</a:t>
            </a:r>
            <a:r>
              <a:rPr lang="en-US" sz="2400" dirty="0">
                <a:latin typeface="Arial Narrow" pitchFamily="34" charset="0"/>
              </a:rPr>
              <a:t> analogues: </a:t>
            </a:r>
            <a:r>
              <a:rPr lang="en-US" sz="2400" dirty="0" err="1">
                <a:latin typeface="Arial Narrow" pitchFamily="34" charset="0"/>
              </a:rPr>
              <a:t>Fludarabine</a:t>
            </a:r>
            <a:r>
              <a:rPr lang="en-US" sz="2400" dirty="0">
                <a:latin typeface="Arial Narrow" pitchFamily="34" charset="0"/>
              </a:rPr>
              <a:t>, </a:t>
            </a:r>
            <a:r>
              <a:rPr lang="en-US" sz="2400" dirty="0" err="1" smtClean="0">
                <a:latin typeface="Arial Narrow" pitchFamily="34" charset="0"/>
              </a:rPr>
              <a:t>Cladribine</a:t>
            </a:r>
            <a:endParaRPr lang="en-US" sz="2400" dirty="0" smtClean="0">
              <a:latin typeface="Arial Narrow" pitchFamily="34" charset="0"/>
            </a:endParaRPr>
          </a:p>
          <a:p>
            <a:pPr lvl="1"/>
            <a:r>
              <a:rPr lang="en-US" sz="2400" dirty="0" err="1" smtClean="0">
                <a:latin typeface="Arial Narrow" pitchFamily="34" charset="0"/>
              </a:rPr>
              <a:t>Bendamustine</a:t>
            </a:r>
            <a:endParaRPr lang="en-US" sz="2400" dirty="0">
              <a:latin typeface="Arial Narrow" pitchFamily="34" charset="0"/>
            </a:endParaRPr>
          </a:p>
          <a:p>
            <a:pPr lvl="1"/>
            <a:r>
              <a:rPr lang="en-US" sz="2400" dirty="0">
                <a:latin typeface="Arial Narrow" pitchFamily="34" charset="0"/>
              </a:rPr>
              <a:t>Steroids</a:t>
            </a:r>
          </a:p>
          <a:p>
            <a:pPr lvl="1"/>
            <a:r>
              <a:rPr lang="en-US" sz="2400" dirty="0" err="1">
                <a:latin typeface="Arial Narrow" pitchFamily="34" charset="0"/>
              </a:rPr>
              <a:t>Bortezomib</a:t>
            </a:r>
            <a:endParaRPr lang="en-US" sz="2400" dirty="0">
              <a:latin typeface="Arial Narrow" pitchFamily="34" charset="0"/>
            </a:endParaRPr>
          </a:p>
          <a:p>
            <a:pPr lvl="1"/>
            <a:r>
              <a:rPr lang="en-US" sz="2400" dirty="0">
                <a:latin typeface="Arial Narrow" pitchFamily="34" charset="0"/>
              </a:rPr>
              <a:t>Thalidomide </a:t>
            </a:r>
            <a:r>
              <a:rPr lang="en-US" sz="2400" dirty="0" smtClean="0">
                <a:latin typeface="Arial Narrow" pitchFamily="34" charset="0"/>
              </a:rPr>
              <a:t>analogues</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8917" name="Picture 5" descr="Figure 1">
            <a:hlinkClick r:id="rId2"/>
          </p:cNvPr>
          <p:cNvPicPr>
            <a:picLocks noChangeAspect="1" noChangeArrowheads="1"/>
          </p:cNvPicPr>
          <p:nvPr/>
        </p:nvPicPr>
        <p:blipFill>
          <a:blip r:embed="rId3" cstate="print"/>
          <a:srcRect/>
          <a:stretch>
            <a:fillRect/>
          </a:stretch>
        </p:blipFill>
        <p:spPr bwMode="auto">
          <a:xfrm>
            <a:off x="228600" y="1219200"/>
            <a:ext cx="6858000" cy="5410200"/>
          </a:xfrm>
          <a:prstGeom prst="rect">
            <a:avLst/>
          </a:prstGeom>
          <a:noFill/>
        </p:spPr>
      </p:pic>
      <p:sp>
        <p:nvSpPr>
          <p:cNvPr id="3" name="TextBox 2"/>
          <p:cNvSpPr txBox="1"/>
          <p:nvPr/>
        </p:nvSpPr>
        <p:spPr>
          <a:xfrm>
            <a:off x="1" y="152400"/>
            <a:ext cx="9144000" cy="954107"/>
          </a:xfrm>
          <a:prstGeom prst="rect">
            <a:avLst/>
          </a:prstGeom>
          <a:noFill/>
        </p:spPr>
        <p:txBody>
          <a:bodyPr wrap="square" rtlCol="0">
            <a:spAutoFit/>
          </a:bodyPr>
          <a:lstStyle/>
          <a:p>
            <a:pPr algn="ctr"/>
            <a:r>
              <a:rPr lang="en-US" sz="2800" b="1" dirty="0" smtClean="0"/>
              <a:t>Plasma Cell Disorders Manifest Due to </a:t>
            </a:r>
            <a:r>
              <a:rPr lang="en-US" sz="2800" b="1" dirty="0" err="1" smtClean="0"/>
              <a:t>Clonal</a:t>
            </a:r>
            <a:r>
              <a:rPr lang="en-US" sz="2800" b="1" dirty="0" smtClean="0"/>
              <a:t> Immunoglobulin</a:t>
            </a:r>
            <a:endParaRPr lang="en-US" sz="2800" b="1" dirty="0"/>
          </a:p>
        </p:txBody>
      </p:sp>
      <p:sp>
        <p:nvSpPr>
          <p:cNvPr id="4" name="TextBox 3"/>
          <p:cNvSpPr txBox="1"/>
          <p:nvPr/>
        </p:nvSpPr>
        <p:spPr>
          <a:xfrm>
            <a:off x="7162800" y="4038600"/>
            <a:ext cx="1981200" cy="2031325"/>
          </a:xfrm>
          <a:prstGeom prst="rect">
            <a:avLst/>
          </a:prstGeom>
          <a:noFill/>
        </p:spPr>
        <p:txBody>
          <a:bodyPr wrap="square" rtlCol="0">
            <a:spAutoFit/>
          </a:bodyPr>
          <a:lstStyle/>
          <a:p>
            <a:r>
              <a:rPr lang="en-US" dirty="0" smtClean="0"/>
              <a:t>AL </a:t>
            </a:r>
            <a:r>
              <a:rPr lang="en-US" dirty="0" err="1" smtClean="0"/>
              <a:t>Amyloid</a:t>
            </a:r>
            <a:endParaRPr lang="en-US" dirty="0" smtClean="0"/>
          </a:p>
          <a:p>
            <a:r>
              <a:rPr lang="en-US" dirty="0" smtClean="0"/>
              <a:t>Light chain deposition </a:t>
            </a:r>
            <a:r>
              <a:rPr lang="en-US" dirty="0" err="1" smtClean="0"/>
              <a:t>dz</a:t>
            </a:r>
            <a:endParaRPr lang="en-US" dirty="0" smtClean="0"/>
          </a:p>
          <a:p>
            <a:r>
              <a:rPr lang="en-US" dirty="0" smtClean="0"/>
              <a:t>Neuropathy</a:t>
            </a:r>
          </a:p>
          <a:p>
            <a:r>
              <a:rPr lang="en-US" dirty="0" err="1" smtClean="0"/>
              <a:t>Cryoglobulinemia</a:t>
            </a:r>
            <a:endParaRPr lang="en-US" dirty="0" smtClean="0"/>
          </a:p>
          <a:p>
            <a:r>
              <a:rPr lang="en-US" dirty="0" smtClean="0"/>
              <a:t>Acquired </a:t>
            </a:r>
            <a:r>
              <a:rPr lang="en-US" dirty="0" err="1" smtClean="0"/>
              <a:t>vWD</a:t>
            </a:r>
            <a:endParaRPr lang="en-US" dirty="0" smtClean="0"/>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6082" name="Rectangle 2"/>
          <p:cNvSpPr>
            <a:spLocks noGrp="1" noChangeArrowheads="1"/>
          </p:cNvSpPr>
          <p:nvPr>
            <p:ph type="title"/>
          </p:nvPr>
        </p:nvSpPr>
        <p:spPr>
          <a:xfrm>
            <a:off x="457200" y="304800"/>
            <a:ext cx="8229600" cy="1143000"/>
          </a:xfrm>
        </p:spPr>
        <p:txBody>
          <a:bodyPr/>
          <a:lstStyle/>
          <a:p>
            <a:r>
              <a:rPr lang="en-US" sz="2800" b="1" dirty="0">
                <a:latin typeface="Arial Narrow" pitchFamily="34" charset="0"/>
              </a:rPr>
              <a:t>Clinical Settings Where </a:t>
            </a:r>
            <a:r>
              <a:rPr lang="en-US" sz="2800" b="1" dirty="0" err="1">
                <a:latin typeface="Arial Narrow" pitchFamily="34" charset="0"/>
              </a:rPr>
              <a:t>Ig</a:t>
            </a:r>
            <a:r>
              <a:rPr lang="en-US" sz="2800" b="1" dirty="0">
                <a:latin typeface="Arial Narrow" pitchFamily="34" charset="0"/>
              </a:rPr>
              <a:t> Deposition Diseases (Including AL Amyloid) Should Be </a:t>
            </a:r>
            <a:r>
              <a:rPr lang="en-US" sz="2800" b="1" dirty="0" smtClean="0">
                <a:latin typeface="Arial Narrow" pitchFamily="34" charset="0"/>
              </a:rPr>
              <a:t>Suspected </a:t>
            </a:r>
            <a:r>
              <a:rPr lang="en-US" sz="2800" b="1" dirty="0">
                <a:latin typeface="Arial Narrow" pitchFamily="34" charset="0"/>
              </a:rPr>
              <a:t>I</a:t>
            </a:r>
            <a:r>
              <a:rPr lang="en-US" sz="2800" b="1" dirty="0" smtClean="0">
                <a:latin typeface="Arial Narrow" pitchFamily="34" charset="0"/>
              </a:rPr>
              <a:t>n </a:t>
            </a:r>
            <a:r>
              <a:rPr lang="en-US" sz="2800" b="1" dirty="0" err="1">
                <a:latin typeface="Arial Narrow" pitchFamily="34" charset="0"/>
              </a:rPr>
              <a:t>P</a:t>
            </a:r>
            <a:r>
              <a:rPr lang="en-US" sz="2800" b="1" dirty="0" err="1" smtClean="0">
                <a:latin typeface="Arial Narrow" pitchFamily="34" charset="0"/>
              </a:rPr>
              <a:t>ts</a:t>
            </a:r>
            <a:r>
              <a:rPr lang="en-US" sz="2800" b="1" dirty="0" smtClean="0">
                <a:latin typeface="Arial Narrow" pitchFamily="34" charset="0"/>
              </a:rPr>
              <a:t> </a:t>
            </a:r>
            <a:r>
              <a:rPr lang="en-US" sz="2800" b="1" dirty="0">
                <a:latin typeface="Arial Narrow" pitchFamily="34" charset="0"/>
              </a:rPr>
              <a:t>With Monoclonal </a:t>
            </a:r>
            <a:r>
              <a:rPr lang="en-US" sz="2800" b="1" dirty="0" err="1">
                <a:latin typeface="Arial Narrow" pitchFamily="34" charset="0"/>
              </a:rPr>
              <a:t>Ig</a:t>
            </a:r>
            <a:r>
              <a:rPr lang="en-US" sz="4000" b="1" dirty="0"/>
              <a:t> </a:t>
            </a:r>
          </a:p>
        </p:txBody>
      </p:sp>
      <p:sp>
        <p:nvSpPr>
          <p:cNvPr id="46083" name="Rectangle 3"/>
          <p:cNvSpPr>
            <a:spLocks noGrp="1" noChangeArrowheads="1"/>
          </p:cNvSpPr>
          <p:nvPr>
            <p:ph type="body" idx="1"/>
          </p:nvPr>
        </p:nvSpPr>
        <p:spPr>
          <a:xfrm>
            <a:off x="990600" y="2057400"/>
            <a:ext cx="6324600" cy="3657600"/>
          </a:xfrm>
        </p:spPr>
        <p:txBody>
          <a:bodyPr/>
          <a:lstStyle/>
          <a:p>
            <a:pPr>
              <a:lnSpc>
                <a:spcPct val="90000"/>
              </a:lnSpc>
            </a:pPr>
            <a:r>
              <a:rPr lang="en-US" sz="2800" dirty="0">
                <a:latin typeface="Arial Narrow" pitchFamily="34" charset="0"/>
              </a:rPr>
              <a:t>Congestive Heart Failure</a:t>
            </a:r>
          </a:p>
          <a:p>
            <a:pPr>
              <a:lnSpc>
                <a:spcPct val="90000"/>
              </a:lnSpc>
            </a:pPr>
            <a:r>
              <a:rPr lang="en-US" sz="2800" dirty="0">
                <a:latin typeface="Arial Narrow" pitchFamily="34" charset="0"/>
              </a:rPr>
              <a:t>Neuropathy (including autonomic neuropathy)</a:t>
            </a:r>
          </a:p>
          <a:p>
            <a:pPr>
              <a:lnSpc>
                <a:spcPct val="90000"/>
              </a:lnSpc>
            </a:pPr>
            <a:r>
              <a:rPr lang="en-US" sz="2800" dirty="0" err="1">
                <a:latin typeface="Arial Narrow" pitchFamily="34" charset="0"/>
              </a:rPr>
              <a:t>Nephrotic</a:t>
            </a:r>
            <a:r>
              <a:rPr lang="en-US" sz="2800" dirty="0">
                <a:latin typeface="Arial Narrow" pitchFamily="34" charset="0"/>
              </a:rPr>
              <a:t> syndrome, Renal Failure</a:t>
            </a:r>
          </a:p>
          <a:p>
            <a:pPr>
              <a:lnSpc>
                <a:spcPct val="90000"/>
              </a:lnSpc>
            </a:pPr>
            <a:r>
              <a:rPr lang="en-US" sz="2800" dirty="0" err="1">
                <a:latin typeface="Arial Narrow" pitchFamily="34" charset="0"/>
              </a:rPr>
              <a:t>Malabsorption</a:t>
            </a:r>
            <a:endParaRPr lang="en-US" sz="2800" dirty="0">
              <a:latin typeface="Arial Narrow" pitchFamily="34" charset="0"/>
            </a:endParaRPr>
          </a:p>
          <a:p>
            <a:pPr>
              <a:lnSpc>
                <a:spcPct val="90000"/>
              </a:lnSpc>
            </a:pPr>
            <a:r>
              <a:rPr lang="en-US" sz="2800" dirty="0" err="1">
                <a:latin typeface="Arial Narrow" pitchFamily="34" charset="0"/>
              </a:rPr>
              <a:t>Hepatosplenomegaly</a:t>
            </a:r>
            <a:endParaRPr lang="en-US" sz="2800" dirty="0">
              <a:latin typeface="Arial Narrow" pitchFamily="34" charset="0"/>
            </a:endParaRPr>
          </a:p>
          <a:p>
            <a:pPr>
              <a:lnSpc>
                <a:spcPct val="90000"/>
              </a:lnSpc>
            </a:pPr>
            <a:r>
              <a:rPr lang="en-US" sz="2800" dirty="0">
                <a:latin typeface="Arial Narrow" pitchFamily="34" charset="0"/>
              </a:rPr>
              <a:t>Carpal tunnel syndrome</a:t>
            </a:r>
          </a:p>
          <a:p>
            <a:pPr>
              <a:lnSpc>
                <a:spcPct val="90000"/>
              </a:lnSpc>
            </a:pPr>
            <a:r>
              <a:rPr lang="en-US" sz="2800" dirty="0" err="1">
                <a:latin typeface="Arial Narrow" pitchFamily="34" charset="0"/>
              </a:rPr>
              <a:t>Macroglossia</a:t>
            </a:r>
            <a:endParaRPr lang="en-US" sz="2800" dirty="0">
              <a:latin typeface="Arial Narrow" pitchFamily="34" charset="0"/>
            </a:endParaRPr>
          </a:p>
          <a:p>
            <a:pPr>
              <a:lnSpc>
                <a:spcPct val="90000"/>
              </a:lnSpc>
            </a:pPr>
            <a:r>
              <a:rPr lang="en-US" sz="2800" dirty="0">
                <a:latin typeface="Arial Narrow" pitchFamily="34" charset="0"/>
              </a:rPr>
              <a:t>Unexplained constitutional symptoms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7895" name="Picture 7" descr="Figure 4">
            <a:hlinkClick r:id="rId2"/>
          </p:cNvPr>
          <p:cNvPicPr>
            <a:picLocks noChangeAspect="1" noChangeArrowheads="1"/>
          </p:cNvPicPr>
          <p:nvPr/>
        </p:nvPicPr>
        <p:blipFill>
          <a:blip r:embed="rId3" cstate="print"/>
          <a:srcRect/>
          <a:stretch>
            <a:fillRect/>
          </a:stretch>
        </p:blipFill>
        <p:spPr bwMode="auto">
          <a:xfrm>
            <a:off x="609600" y="990600"/>
            <a:ext cx="7924800" cy="5715000"/>
          </a:xfrm>
          <a:prstGeom prst="rect">
            <a:avLst/>
          </a:prstGeom>
          <a:noFill/>
        </p:spPr>
      </p:pic>
      <p:sp>
        <p:nvSpPr>
          <p:cNvPr id="37896" name="Text Box 8"/>
          <p:cNvSpPr txBox="1">
            <a:spLocks noChangeArrowheads="1"/>
          </p:cNvSpPr>
          <p:nvPr/>
        </p:nvSpPr>
        <p:spPr bwMode="auto">
          <a:xfrm>
            <a:off x="228600" y="228600"/>
            <a:ext cx="8686800" cy="584775"/>
          </a:xfrm>
          <a:prstGeom prst="rect">
            <a:avLst/>
          </a:prstGeom>
          <a:noFill/>
          <a:ln w="9525">
            <a:noFill/>
            <a:miter lim="800000"/>
            <a:headEnd/>
            <a:tailEnd/>
          </a:ln>
          <a:effectLst/>
        </p:spPr>
        <p:txBody>
          <a:bodyPr wrap="square">
            <a:spAutoFit/>
          </a:bodyPr>
          <a:lstStyle/>
          <a:p>
            <a:pPr algn="ctr"/>
            <a:r>
              <a:rPr lang="en-US" sz="3200" b="1" dirty="0">
                <a:latin typeface="Arial Narrow" pitchFamily="34" charset="0"/>
              </a:rPr>
              <a:t>Diagnostic Approach in Suspected AL </a:t>
            </a:r>
            <a:r>
              <a:rPr lang="en-US" sz="3200" b="1" dirty="0" err="1">
                <a:latin typeface="Arial Narrow" pitchFamily="34" charset="0"/>
              </a:rPr>
              <a:t>Amyloid</a:t>
            </a:r>
            <a:endParaRPr lang="en-US" sz="3200" b="1" dirty="0">
              <a:latin typeface="Arial Narrow"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7106" name="Rectangle 2"/>
          <p:cNvSpPr>
            <a:spLocks noGrp="1" noChangeArrowheads="1"/>
          </p:cNvSpPr>
          <p:nvPr>
            <p:ph type="title"/>
          </p:nvPr>
        </p:nvSpPr>
        <p:spPr/>
        <p:txBody>
          <a:bodyPr/>
          <a:lstStyle/>
          <a:p>
            <a:r>
              <a:rPr lang="en-US" sz="3200" b="1" dirty="0">
                <a:latin typeface="Arial Narrow" pitchFamily="34" charset="0"/>
              </a:rPr>
              <a:t>Principles of Management in AL </a:t>
            </a:r>
            <a:r>
              <a:rPr lang="en-US" sz="3200" b="1" dirty="0" err="1">
                <a:latin typeface="Arial Narrow" pitchFamily="34" charset="0"/>
              </a:rPr>
              <a:t>Amyloid</a:t>
            </a:r>
            <a:endParaRPr lang="en-US" sz="3200" b="1" dirty="0">
              <a:latin typeface="Arial Narrow" pitchFamily="34" charset="0"/>
            </a:endParaRPr>
          </a:p>
        </p:txBody>
      </p:sp>
      <p:sp>
        <p:nvSpPr>
          <p:cNvPr id="47107" name="Rectangle 3"/>
          <p:cNvSpPr>
            <a:spLocks noGrp="1" noChangeArrowheads="1"/>
          </p:cNvSpPr>
          <p:nvPr>
            <p:ph type="body" idx="1"/>
          </p:nvPr>
        </p:nvSpPr>
        <p:spPr>
          <a:xfrm>
            <a:off x="381000" y="1905000"/>
            <a:ext cx="8229600" cy="4525963"/>
          </a:xfrm>
        </p:spPr>
        <p:txBody>
          <a:bodyPr/>
          <a:lstStyle/>
          <a:p>
            <a:r>
              <a:rPr lang="en-US" sz="2400" dirty="0">
                <a:latin typeface="Arial Narrow" pitchFamily="34" charset="0"/>
              </a:rPr>
              <a:t>Therapeutic approach guided by age, organ involvement.</a:t>
            </a:r>
          </a:p>
          <a:p>
            <a:endParaRPr lang="en-US" sz="2400" dirty="0">
              <a:latin typeface="Arial Narrow" pitchFamily="34" charset="0"/>
            </a:endParaRPr>
          </a:p>
          <a:p>
            <a:r>
              <a:rPr lang="en-US" sz="2400" dirty="0">
                <a:latin typeface="Arial Narrow" pitchFamily="34" charset="0"/>
              </a:rPr>
              <a:t>Cardiac involvement and dysfunction as a major predictor.</a:t>
            </a:r>
          </a:p>
          <a:p>
            <a:endParaRPr lang="en-US" sz="2400" dirty="0">
              <a:latin typeface="Arial Narrow" pitchFamily="34" charset="0"/>
            </a:endParaRPr>
          </a:p>
          <a:p>
            <a:r>
              <a:rPr lang="en-US" sz="2400" dirty="0">
                <a:latin typeface="Arial Narrow" pitchFamily="34" charset="0"/>
              </a:rPr>
              <a:t>Therapy directed at the underlying clonal plasma cells.</a:t>
            </a:r>
          </a:p>
          <a:p>
            <a:pPr lvl="1"/>
            <a:r>
              <a:rPr lang="en-US" sz="2000" dirty="0" err="1">
                <a:latin typeface="Arial Narrow" pitchFamily="34" charset="0"/>
              </a:rPr>
              <a:t>Melphalan</a:t>
            </a:r>
            <a:endParaRPr lang="en-US" sz="2000" dirty="0">
              <a:latin typeface="Arial Narrow" pitchFamily="34" charset="0"/>
            </a:endParaRPr>
          </a:p>
          <a:p>
            <a:pPr lvl="1"/>
            <a:r>
              <a:rPr lang="en-US" sz="2000" dirty="0">
                <a:latin typeface="Arial Narrow" pitchFamily="34" charset="0"/>
              </a:rPr>
              <a:t>Steroids</a:t>
            </a:r>
          </a:p>
          <a:p>
            <a:pPr lvl="1"/>
            <a:r>
              <a:rPr lang="en-US" sz="2000" dirty="0">
                <a:latin typeface="Arial Narrow" pitchFamily="34" charset="0"/>
              </a:rPr>
              <a:t>Proteasome </a:t>
            </a:r>
            <a:r>
              <a:rPr lang="en-US" sz="2000" dirty="0" smtClean="0">
                <a:latin typeface="Arial Narrow" pitchFamily="34" charset="0"/>
              </a:rPr>
              <a:t>Inhibitors (</a:t>
            </a:r>
            <a:r>
              <a:rPr lang="en-US" sz="2000" dirty="0" err="1" smtClean="0">
                <a:latin typeface="Arial Narrow" pitchFamily="34" charset="0"/>
              </a:rPr>
              <a:t>Velcade</a:t>
            </a:r>
            <a:r>
              <a:rPr lang="en-US" sz="2000" dirty="0" smtClean="0">
                <a:latin typeface="Arial Narrow" pitchFamily="34" charset="0"/>
              </a:rPr>
              <a:t>)</a:t>
            </a:r>
            <a:endParaRPr lang="en-US" sz="2000" dirty="0">
              <a:latin typeface="Arial Narrow" pitchFamily="34" charset="0"/>
            </a:endParaRPr>
          </a:p>
          <a:p>
            <a:pPr lvl="1"/>
            <a:r>
              <a:rPr lang="en-US" sz="2000" dirty="0" smtClean="0">
                <a:latin typeface="Arial Narrow" pitchFamily="34" charset="0"/>
              </a:rPr>
              <a:t>Thalidomide/</a:t>
            </a:r>
            <a:r>
              <a:rPr lang="en-US" sz="2000" dirty="0" err="1" smtClean="0">
                <a:latin typeface="Arial Narrow" pitchFamily="34" charset="0"/>
              </a:rPr>
              <a:t>lenalidomide</a:t>
            </a:r>
            <a:endParaRPr lang="en-US" sz="2000" dirty="0">
              <a:latin typeface="Arial Narrow" pitchFamily="34" charset="0"/>
            </a:endParaRPr>
          </a:p>
          <a:p>
            <a:endParaRPr lang="en-US" sz="2400" dirty="0">
              <a:latin typeface="Arial Narrow" pitchFamily="34" charset="0"/>
            </a:endParaRPr>
          </a:p>
          <a:p>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8130" name="Rectangle 2"/>
          <p:cNvSpPr>
            <a:spLocks noGrp="1" noChangeArrowheads="1"/>
          </p:cNvSpPr>
          <p:nvPr>
            <p:ph type="title"/>
          </p:nvPr>
        </p:nvSpPr>
        <p:spPr/>
        <p:txBody>
          <a:bodyPr/>
          <a:lstStyle/>
          <a:p>
            <a:r>
              <a:rPr lang="en-US" sz="3200" b="1" dirty="0">
                <a:latin typeface="Arial Narrow" pitchFamily="34" charset="0"/>
              </a:rPr>
              <a:t>Conclusion</a:t>
            </a:r>
          </a:p>
        </p:txBody>
      </p:sp>
      <p:sp>
        <p:nvSpPr>
          <p:cNvPr id="48131" name="Rectangle 3"/>
          <p:cNvSpPr>
            <a:spLocks noGrp="1" noChangeArrowheads="1"/>
          </p:cNvSpPr>
          <p:nvPr>
            <p:ph type="body" idx="1"/>
          </p:nvPr>
        </p:nvSpPr>
        <p:spPr/>
        <p:txBody>
          <a:bodyPr/>
          <a:lstStyle/>
          <a:p>
            <a:r>
              <a:rPr lang="en-US" sz="2800" dirty="0"/>
              <a:t>Plasma cell </a:t>
            </a:r>
            <a:r>
              <a:rPr lang="en-US" sz="2800" dirty="0" err="1"/>
              <a:t>dyscrasias</a:t>
            </a:r>
            <a:r>
              <a:rPr lang="en-US" sz="2800" dirty="0"/>
              <a:t> are a heterogeneous group of disorders.</a:t>
            </a:r>
          </a:p>
          <a:p>
            <a:endParaRPr lang="en-US" sz="2800" dirty="0"/>
          </a:p>
          <a:p>
            <a:r>
              <a:rPr lang="en-US" sz="2800" dirty="0"/>
              <a:t>Clinical presentation may be due to the clone itself or the properties of the secreted </a:t>
            </a:r>
            <a:r>
              <a:rPr lang="en-US" sz="2800" dirty="0" err="1"/>
              <a:t>Ig</a:t>
            </a:r>
            <a:r>
              <a:rPr lang="en-US" sz="2800" dirty="0"/>
              <a:t>.</a:t>
            </a:r>
          </a:p>
          <a:p>
            <a:endParaRPr lang="en-US" sz="2800" dirty="0"/>
          </a:p>
          <a:p>
            <a:r>
              <a:rPr lang="en-US" sz="2800" dirty="0"/>
              <a:t>Therapy largely directed (if indicated) at reducing the underlying clone.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868362"/>
          </a:xfrm>
        </p:spPr>
        <p:txBody>
          <a:bodyPr/>
          <a:lstStyle/>
          <a:p>
            <a:r>
              <a:rPr lang="en-US" dirty="0" smtClean="0"/>
              <a:t>Case Presentation…cont’d</a:t>
            </a:r>
            <a:endParaRPr lang="en-US" dirty="0"/>
          </a:p>
        </p:txBody>
      </p:sp>
      <p:sp>
        <p:nvSpPr>
          <p:cNvPr id="5" name="TextBox 4"/>
          <p:cNvSpPr txBox="1"/>
          <p:nvPr/>
        </p:nvSpPr>
        <p:spPr>
          <a:xfrm>
            <a:off x="914400" y="1219201"/>
            <a:ext cx="7391400" cy="461665"/>
          </a:xfrm>
          <a:prstGeom prst="rect">
            <a:avLst/>
          </a:prstGeom>
          <a:noFill/>
        </p:spPr>
        <p:txBody>
          <a:bodyPr wrap="square" rtlCol="0">
            <a:spAutoFit/>
          </a:bodyPr>
          <a:lstStyle/>
          <a:p>
            <a:pPr algn="ctr"/>
            <a:r>
              <a:rPr lang="en-US" sz="2400" dirty="0" smtClean="0"/>
              <a:t>Bone Marrow biopsy - Increased plasma cells</a:t>
            </a:r>
            <a:endParaRPr lang="en-US" sz="2400" dirty="0"/>
          </a:p>
        </p:txBody>
      </p:sp>
      <p:pic>
        <p:nvPicPr>
          <p:cNvPr id="6" name="Picture 2" descr="38"/>
          <p:cNvPicPr>
            <a:picLocks noChangeAspect="1" noChangeArrowheads="1"/>
          </p:cNvPicPr>
          <p:nvPr/>
        </p:nvPicPr>
        <p:blipFill>
          <a:blip r:embed="rId2" cstate="print"/>
          <a:srcRect/>
          <a:stretch>
            <a:fillRect/>
          </a:stretch>
        </p:blipFill>
        <p:spPr bwMode="auto">
          <a:xfrm>
            <a:off x="914400" y="1828800"/>
            <a:ext cx="7391400" cy="4800600"/>
          </a:xfrm>
          <a:prstGeom prst="rect">
            <a:avLst/>
          </a:prstGeom>
          <a:noFill/>
          <a:ln w="9525">
            <a:noFill/>
            <a:miter lim="800000"/>
            <a:headEnd/>
            <a:tailEnd/>
          </a:ln>
        </p:spPr>
      </p:pic>
      <p:cxnSp>
        <p:nvCxnSpPr>
          <p:cNvPr id="8" name="Straight Arrow Connector 7"/>
          <p:cNvCxnSpPr/>
          <p:nvPr/>
        </p:nvCxnSpPr>
        <p:spPr>
          <a:xfrm flipH="1" flipV="1">
            <a:off x="5257800" y="3505200"/>
            <a:ext cx="7620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5" name="Picture 3"/>
          <p:cNvPicPr>
            <a:picLocks noChangeArrowheads="1"/>
          </p:cNvPicPr>
          <p:nvPr/>
        </p:nvPicPr>
        <p:blipFill>
          <a:blip r:embed="rId2" cstate="print"/>
          <a:srcRect r="-529" b="6778"/>
          <a:stretch>
            <a:fillRect/>
          </a:stretch>
        </p:blipFill>
        <p:spPr bwMode="auto">
          <a:xfrm>
            <a:off x="457200" y="1066800"/>
            <a:ext cx="8305800" cy="5638800"/>
          </a:xfrm>
          <a:prstGeom prst="rect">
            <a:avLst/>
          </a:prstGeom>
          <a:noFill/>
          <a:ln w="25400">
            <a:noFill/>
            <a:miter lim="800000"/>
            <a:headEnd/>
            <a:tailEnd/>
          </a:ln>
          <a:effectLst/>
        </p:spPr>
      </p:pic>
      <p:sp>
        <p:nvSpPr>
          <p:cNvPr id="6" name="TextBox 5"/>
          <p:cNvSpPr txBox="1"/>
          <p:nvPr/>
        </p:nvSpPr>
        <p:spPr>
          <a:xfrm>
            <a:off x="990600" y="304800"/>
            <a:ext cx="7467600" cy="523220"/>
          </a:xfrm>
          <a:prstGeom prst="rect">
            <a:avLst/>
          </a:prstGeom>
          <a:noFill/>
        </p:spPr>
        <p:txBody>
          <a:bodyPr wrap="square" rtlCol="0">
            <a:spAutoFit/>
          </a:bodyPr>
          <a:lstStyle/>
          <a:p>
            <a:pPr algn="ctr"/>
            <a:r>
              <a:rPr lang="en-US" sz="2800" b="1" dirty="0" smtClean="0"/>
              <a:t>Skeletal survey - </a:t>
            </a:r>
            <a:r>
              <a:rPr lang="en-US" sz="2800" b="1" dirty="0" err="1" smtClean="0"/>
              <a:t>Lytic</a:t>
            </a:r>
            <a:r>
              <a:rPr lang="en-US" sz="2800" b="1" dirty="0" smtClean="0"/>
              <a:t> bone disease</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218" name="Oval 2"/>
          <p:cNvSpPr>
            <a:spLocks noChangeArrowheads="1"/>
          </p:cNvSpPr>
          <p:nvPr/>
        </p:nvSpPr>
        <p:spPr bwMode="auto">
          <a:xfrm>
            <a:off x="4724400" y="41148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19" name="Oval 3"/>
          <p:cNvSpPr>
            <a:spLocks noChangeArrowheads="1"/>
          </p:cNvSpPr>
          <p:nvPr/>
        </p:nvSpPr>
        <p:spPr bwMode="auto">
          <a:xfrm>
            <a:off x="4876800" y="4343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20" name="Oval 4"/>
          <p:cNvSpPr>
            <a:spLocks noChangeArrowheads="1"/>
          </p:cNvSpPr>
          <p:nvPr/>
        </p:nvSpPr>
        <p:spPr bwMode="auto">
          <a:xfrm>
            <a:off x="3657600" y="41148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21" name="Oval 5"/>
          <p:cNvSpPr>
            <a:spLocks noChangeArrowheads="1"/>
          </p:cNvSpPr>
          <p:nvPr/>
        </p:nvSpPr>
        <p:spPr bwMode="auto">
          <a:xfrm>
            <a:off x="4419600" y="4343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22" name="Oval 6"/>
          <p:cNvSpPr>
            <a:spLocks noChangeArrowheads="1"/>
          </p:cNvSpPr>
          <p:nvPr/>
        </p:nvSpPr>
        <p:spPr bwMode="auto">
          <a:xfrm>
            <a:off x="4191000" y="41148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23" name="Oval 7"/>
          <p:cNvSpPr>
            <a:spLocks noChangeArrowheads="1"/>
          </p:cNvSpPr>
          <p:nvPr/>
        </p:nvSpPr>
        <p:spPr bwMode="auto">
          <a:xfrm>
            <a:off x="3810000" y="4343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24" name="Oval 8"/>
          <p:cNvSpPr>
            <a:spLocks noChangeArrowheads="1"/>
          </p:cNvSpPr>
          <p:nvPr/>
        </p:nvSpPr>
        <p:spPr bwMode="auto">
          <a:xfrm>
            <a:off x="4419600" y="19050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25" name="Oval 9"/>
          <p:cNvSpPr>
            <a:spLocks noChangeArrowheads="1"/>
          </p:cNvSpPr>
          <p:nvPr/>
        </p:nvSpPr>
        <p:spPr bwMode="auto">
          <a:xfrm>
            <a:off x="4572000" y="22098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26" name="Oval 10"/>
          <p:cNvSpPr>
            <a:spLocks noChangeArrowheads="1"/>
          </p:cNvSpPr>
          <p:nvPr/>
        </p:nvSpPr>
        <p:spPr bwMode="auto">
          <a:xfrm>
            <a:off x="4953000" y="19050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27" name="Oval 11"/>
          <p:cNvSpPr>
            <a:spLocks noChangeArrowheads="1"/>
          </p:cNvSpPr>
          <p:nvPr/>
        </p:nvSpPr>
        <p:spPr bwMode="auto">
          <a:xfrm>
            <a:off x="5105400" y="22098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28" name="Oval 12"/>
          <p:cNvSpPr>
            <a:spLocks noChangeArrowheads="1"/>
          </p:cNvSpPr>
          <p:nvPr/>
        </p:nvSpPr>
        <p:spPr bwMode="auto">
          <a:xfrm>
            <a:off x="3886200" y="18288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29" name="Oval 13"/>
          <p:cNvSpPr>
            <a:spLocks noChangeArrowheads="1"/>
          </p:cNvSpPr>
          <p:nvPr/>
        </p:nvSpPr>
        <p:spPr bwMode="auto">
          <a:xfrm>
            <a:off x="4038600" y="21336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grpSp>
        <p:nvGrpSpPr>
          <p:cNvPr id="2" name="Group 40"/>
          <p:cNvGrpSpPr/>
          <p:nvPr/>
        </p:nvGrpSpPr>
        <p:grpSpPr>
          <a:xfrm>
            <a:off x="2209800" y="2895600"/>
            <a:ext cx="533400" cy="609600"/>
            <a:chOff x="2209800" y="2895600"/>
            <a:chExt cx="533400" cy="609600"/>
          </a:xfrm>
        </p:grpSpPr>
        <p:sp>
          <p:nvSpPr>
            <p:cNvPr id="9230" name="Oval 14"/>
            <p:cNvSpPr>
              <a:spLocks noChangeArrowheads="1"/>
            </p:cNvSpPr>
            <p:nvPr/>
          </p:nvSpPr>
          <p:spPr bwMode="auto">
            <a:xfrm>
              <a:off x="2209800" y="28956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1" name="Oval 15"/>
            <p:cNvSpPr>
              <a:spLocks noChangeArrowheads="1"/>
            </p:cNvSpPr>
            <p:nvPr/>
          </p:nvSpPr>
          <p:spPr bwMode="auto">
            <a:xfrm>
              <a:off x="23622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grpSp>
      <p:sp>
        <p:nvSpPr>
          <p:cNvPr id="9232" name="Oval 16"/>
          <p:cNvSpPr>
            <a:spLocks noChangeArrowheads="1"/>
          </p:cNvSpPr>
          <p:nvPr/>
        </p:nvSpPr>
        <p:spPr bwMode="auto">
          <a:xfrm>
            <a:off x="3352800" y="19050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3" name="Oval 17"/>
          <p:cNvSpPr>
            <a:spLocks noChangeArrowheads="1"/>
          </p:cNvSpPr>
          <p:nvPr/>
        </p:nvSpPr>
        <p:spPr bwMode="auto">
          <a:xfrm>
            <a:off x="3124200" y="47244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4" name="Oval 18"/>
          <p:cNvSpPr>
            <a:spLocks noChangeArrowheads="1"/>
          </p:cNvSpPr>
          <p:nvPr/>
        </p:nvSpPr>
        <p:spPr bwMode="auto">
          <a:xfrm>
            <a:off x="3352800" y="50292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35" name="Oval 19"/>
          <p:cNvSpPr>
            <a:spLocks noChangeArrowheads="1"/>
          </p:cNvSpPr>
          <p:nvPr/>
        </p:nvSpPr>
        <p:spPr bwMode="auto">
          <a:xfrm>
            <a:off x="3124200" y="41148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6" name="Oval 20"/>
          <p:cNvSpPr>
            <a:spLocks noChangeArrowheads="1"/>
          </p:cNvSpPr>
          <p:nvPr/>
        </p:nvSpPr>
        <p:spPr bwMode="auto">
          <a:xfrm>
            <a:off x="3276600" y="44196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37" name="Oval 21"/>
          <p:cNvSpPr>
            <a:spLocks noChangeArrowheads="1"/>
          </p:cNvSpPr>
          <p:nvPr/>
        </p:nvSpPr>
        <p:spPr bwMode="auto">
          <a:xfrm>
            <a:off x="4800600" y="47244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8" name="Oval 22"/>
          <p:cNvSpPr>
            <a:spLocks noChangeArrowheads="1"/>
          </p:cNvSpPr>
          <p:nvPr/>
        </p:nvSpPr>
        <p:spPr bwMode="auto">
          <a:xfrm>
            <a:off x="4953000" y="50292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39" name="Oval 23"/>
          <p:cNvSpPr>
            <a:spLocks noChangeArrowheads="1"/>
          </p:cNvSpPr>
          <p:nvPr/>
        </p:nvSpPr>
        <p:spPr bwMode="auto">
          <a:xfrm>
            <a:off x="4267200" y="47244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40" name="Oval 24"/>
          <p:cNvSpPr>
            <a:spLocks noChangeArrowheads="1"/>
          </p:cNvSpPr>
          <p:nvPr/>
        </p:nvSpPr>
        <p:spPr bwMode="auto">
          <a:xfrm>
            <a:off x="4419600" y="49530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41" name="Oval 25"/>
          <p:cNvSpPr>
            <a:spLocks noChangeArrowheads="1"/>
          </p:cNvSpPr>
          <p:nvPr/>
        </p:nvSpPr>
        <p:spPr bwMode="auto">
          <a:xfrm>
            <a:off x="3733800" y="4648200"/>
            <a:ext cx="5334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42" name="Oval 26"/>
          <p:cNvSpPr>
            <a:spLocks noChangeArrowheads="1"/>
          </p:cNvSpPr>
          <p:nvPr/>
        </p:nvSpPr>
        <p:spPr bwMode="auto">
          <a:xfrm>
            <a:off x="3886200" y="49530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43" name="Oval 27"/>
          <p:cNvSpPr>
            <a:spLocks noChangeArrowheads="1"/>
          </p:cNvSpPr>
          <p:nvPr/>
        </p:nvSpPr>
        <p:spPr bwMode="auto">
          <a:xfrm>
            <a:off x="838200" y="2895600"/>
            <a:ext cx="533400" cy="6096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44" name="Oval 28"/>
          <p:cNvSpPr>
            <a:spLocks noChangeArrowheads="1"/>
          </p:cNvSpPr>
          <p:nvPr/>
        </p:nvSpPr>
        <p:spPr bwMode="auto">
          <a:xfrm>
            <a:off x="9906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45" name="Oval 29"/>
          <p:cNvSpPr>
            <a:spLocks noChangeArrowheads="1"/>
          </p:cNvSpPr>
          <p:nvPr/>
        </p:nvSpPr>
        <p:spPr bwMode="auto">
          <a:xfrm>
            <a:off x="3581400" y="2209800"/>
            <a:ext cx="2286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9246" name="Line 30"/>
          <p:cNvSpPr>
            <a:spLocks noChangeShapeType="1"/>
          </p:cNvSpPr>
          <p:nvPr/>
        </p:nvSpPr>
        <p:spPr bwMode="auto">
          <a:xfrm flipV="1">
            <a:off x="2667000" y="2514600"/>
            <a:ext cx="685800" cy="304800"/>
          </a:xfrm>
          <a:prstGeom prst="line">
            <a:avLst/>
          </a:prstGeom>
          <a:noFill/>
          <a:ln w="76200">
            <a:solidFill>
              <a:schemeClr val="tx1"/>
            </a:solidFill>
            <a:round/>
            <a:headEnd/>
            <a:tailEnd type="triangle" w="med" len="med"/>
          </a:ln>
        </p:spPr>
        <p:txBody>
          <a:bodyPr/>
          <a:lstStyle/>
          <a:p>
            <a:endParaRPr lang="en-US"/>
          </a:p>
        </p:txBody>
      </p:sp>
      <p:sp>
        <p:nvSpPr>
          <p:cNvPr id="9247" name="Line 31"/>
          <p:cNvSpPr>
            <a:spLocks noChangeShapeType="1"/>
          </p:cNvSpPr>
          <p:nvPr/>
        </p:nvSpPr>
        <p:spPr bwMode="auto">
          <a:xfrm>
            <a:off x="1600200" y="3276600"/>
            <a:ext cx="533400" cy="0"/>
          </a:xfrm>
          <a:prstGeom prst="line">
            <a:avLst/>
          </a:prstGeom>
          <a:noFill/>
          <a:ln w="57150">
            <a:solidFill>
              <a:schemeClr val="tx1"/>
            </a:solidFill>
            <a:round/>
            <a:headEnd/>
            <a:tailEnd type="triangle" w="med" len="med"/>
          </a:ln>
        </p:spPr>
        <p:txBody>
          <a:bodyPr/>
          <a:lstStyle/>
          <a:p>
            <a:endParaRPr lang="en-US"/>
          </a:p>
        </p:txBody>
      </p:sp>
      <p:sp>
        <p:nvSpPr>
          <p:cNvPr id="9248" name="Text Box 32"/>
          <p:cNvSpPr txBox="1">
            <a:spLocks noChangeArrowheads="1"/>
          </p:cNvSpPr>
          <p:nvPr/>
        </p:nvSpPr>
        <p:spPr bwMode="auto">
          <a:xfrm>
            <a:off x="609600" y="3581400"/>
            <a:ext cx="971550" cy="641350"/>
          </a:xfrm>
          <a:prstGeom prst="rect">
            <a:avLst/>
          </a:prstGeom>
          <a:noFill/>
          <a:ln w="9525">
            <a:noFill/>
            <a:miter lim="800000"/>
            <a:headEnd/>
            <a:tailEnd/>
          </a:ln>
        </p:spPr>
        <p:txBody>
          <a:bodyPr wrap="none">
            <a:spAutoFit/>
          </a:bodyPr>
          <a:lstStyle/>
          <a:p>
            <a:pPr algn="ctr" eaLnBrk="0" hangingPunct="0"/>
            <a:r>
              <a:rPr lang="en-US" b="1"/>
              <a:t>Normal</a:t>
            </a:r>
          </a:p>
          <a:p>
            <a:pPr algn="ctr" eaLnBrk="0" hangingPunct="0"/>
            <a:r>
              <a:rPr lang="en-US" b="1"/>
              <a:t>cell</a:t>
            </a:r>
          </a:p>
        </p:txBody>
      </p:sp>
      <p:sp>
        <p:nvSpPr>
          <p:cNvPr id="9249" name="Text Box 33"/>
          <p:cNvSpPr txBox="1">
            <a:spLocks noChangeArrowheads="1"/>
          </p:cNvSpPr>
          <p:nvPr/>
        </p:nvSpPr>
        <p:spPr bwMode="auto">
          <a:xfrm>
            <a:off x="1676400" y="3581400"/>
            <a:ext cx="1581150" cy="641350"/>
          </a:xfrm>
          <a:prstGeom prst="rect">
            <a:avLst/>
          </a:prstGeom>
          <a:noFill/>
          <a:ln w="9525">
            <a:noFill/>
            <a:miter lim="800000"/>
            <a:headEnd/>
            <a:tailEnd/>
          </a:ln>
        </p:spPr>
        <p:txBody>
          <a:bodyPr wrap="none">
            <a:spAutoFit/>
          </a:bodyPr>
          <a:lstStyle/>
          <a:p>
            <a:pPr algn="ctr" eaLnBrk="0" hangingPunct="0"/>
            <a:r>
              <a:rPr lang="en-US" b="1"/>
              <a:t>Transformed</a:t>
            </a:r>
          </a:p>
          <a:p>
            <a:pPr algn="ctr" eaLnBrk="0" hangingPunct="0"/>
            <a:r>
              <a:rPr lang="en-US" b="1"/>
              <a:t>Cell</a:t>
            </a:r>
          </a:p>
        </p:txBody>
      </p:sp>
      <p:sp>
        <p:nvSpPr>
          <p:cNvPr id="9250" name="Text Box 34"/>
          <p:cNvSpPr txBox="1">
            <a:spLocks noChangeArrowheads="1"/>
          </p:cNvSpPr>
          <p:nvPr/>
        </p:nvSpPr>
        <p:spPr bwMode="auto">
          <a:xfrm>
            <a:off x="3429000" y="2590800"/>
            <a:ext cx="1771650" cy="641350"/>
          </a:xfrm>
          <a:prstGeom prst="rect">
            <a:avLst/>
          </a:prstGeom>
          <a:noFill/>
          <a:ln w="9525">
            <a:noFill/>
            <a:miter lim="800000"/>
            <a:headEnd/>
            <a:tailEnd/>
          </a:ln>
        </p:spPr>
        <p:txBody>
          <a:bodyPr wrap="none">
            <a:spAutoFit/>
          </a:bodyPr>
          <a:lstStyle/>
          <a:p>
            <a:pPr algn="ctr" eaLnBrk="0" hangingPunct="0"/>
            <a:r>
              <a:rPr lang="en-US" b="1"/>
              <a:t>MGUS </a:t>
            </a:r>
          </a:p>
          <a:p>
            <a:pPr algn="ctr" eaLnBrk="0" hangingPunct="0"/>
            <a:r>
              <a:rPr lang="en-US" b="1"/>
              <a:t>(premalignant)</a:t>
            </a:r>
          </a:p>
        </p:txBody>
      </p:sp>
      <p:sp>
        <p:nvSpPr>
          <p:cNvPr id="9251" name="Text Box 35"/>
          <p:cNvSpPr txBox="1">
            <a:spLocks noChangeArrowheads="1"/>
          </p:cNvSpPr>
          <p:nvPr/>
        </p:nvSpPr>
        <p:spPr bwMode="auto">
          <a:xfrm>
            <a:off x="2895600" y="5410200"/>
            <a:ext cx="2165350" cy="641350"/>
          </a:xfrm>
          <a:prstGeom prst="rect">
            <a:avLst/>
          </a:prstGeom>
          <a:noFill/>
          <a:ln w="9525">
            <a:noFill/>
            <a:miter lim="800000"/>
            <a:headEnd/>
            <a:tailEnd/>
          </a:ln>
        </p:spPr>
        <p:txBody>
          <a:bodyPr wrap="none">
            <a:spAutoFit/>
          </a:bodyPr>
          <a:lstStyle/>
          <a:p>
            <a:pPr algn="ctr" eaLnBrk="0" hangingPunct="0"/>
            <a:r>
              <a:rPr lang="en-US" b="1"/>
              <a:t>Multiple myeloma </a:t>
            </a:r>
          </a:p>
          <a:p>
            <a:pPr algn="ctr" eaLnBrk="0" hangingPunct="0"/>
            <a:r>
              <a:rPr lang="en-US" b="1"/>
              <a:t>(malignant)</a:t>
            </a:r>
          </a:p>
        </p:txBody>
      </p:sp>
      <p:sp>
        <p:nvSpPr>
          <p:cNvPr id="9252" name="Text Box 36"/>
          <p:cNvSpPr txBox="1">
            <a:spLocks noChangeArrowheads="1"/>
          </p:cNvSpPr>
          <p:nvPr/>
        </p:nvSpPr>
        <p:spPr bwMode="auto">
          <a:xfrm>
            <a:off x="381000" y="228600"/>
            <a:ext cx="8610600" cy="954107"/>
          </a:xfrm>
          <a:prstGeom prst="rect">
            <a:avLst/>
          </a:prstGeom>
          <a:noFill/>
          <a:ln w="9525">
            <a:noFill/>
            <a:miter lim="800000"/>
            <a:headEnd/>
            <a:tailEnd/>
          </a:ln>
        </p:spPr>
        <p:txBody>
          <a:bodyPr wrap="square">
            <a:spAutoFit/>
          </a:bodyPr>
          <a:lstStyle/>
          <a:p>
            <a:pPr algn="ctr" eaLnBrk="0" hangingPunct="0"/>
            <a:r>
              <a:rPr lang="en-US" sz="2800" b="1" dirty="0"/>
              <a:t>Clinical spectrum of </a:t>
            </a:r>
            <a:r>
              <a:rPr lang="en-US" sz="2800" b="1" dirty="0" err="1"/>
              <a:t>clonal</a:t>
            </a:r>
            <a:r>
              <a:rPr lang="en-US" sz="2800" b="1" dirty="0"/>
              <a:t> expansions of </a:t>
            </a:r>
          </a:p>
          <a:p>
            <a:pPr algn="ctr" eaLnBrk="0" hangingPunct="0"/>
            <a:r>
              <a:rPr lang="en-US" sz="2800" b="1" dirty="0"/>
              <a:t>transformed plasma cells in patients</a:t>
            </a:r>
          </a:p>
        </p:txBody>
      </p:sp>
      <p:sp>
        <p:nvSpPr>
          <p:cNvPr id="9253" name="Text Box 37"/>
          <p:cNvSpPr txBox="1">
            <a:spLocks noChangeArrowheads="1"/>
          </p:cNvSpPr>
          <p:nvPr/>
        </p:nvSpPr>
        <p:spPr bwMode="auto">
          <a:xfrm>
            <a:off x="5562600" y="1828800"/>
            <a:ext cx="2643672" cy="923330"/>
          </a:xfrm>
          <a:prstGeom prst="rect">
            <a:avLst/>
          </a:prstGeom>
          <a:noFill/>
          <a:ln w="9525">
            <a:noFill/>
            <a:miter lim="800000"/>
            <a:headEnd/>
            <a:tailEnd/>
          </a:ln>
        </p:spPr>
        <p:txBody>
          <a:bodyPr wrap="none">
            <a:spAutoFit/>
          </a:bodyPr>
          <a:lstStyle/>
          <a:p>
            <a:pPr eaLnBrk="0" hangingPunct="0">
              <a:buFontTx/>
              <a:buChar char="•"/>
            </a:pPr>
            <a:r>
              <a:rPr lang="en-US" sz="1400" b="1" dirty="0"/>
              <a:t> </a:t>
            </a:r>
            <a:r>
              <a:rPr lang="en-US" b="1" dirty="0">
                <a:solidFill>
                  <a:srgbClr val="FF3300"/>
                </a:solidFill>
              </a:rPr>
              <a:t>Stable</a:t>
            </a:r>
            <a:r>
              <a:rPr lang="en-US" b="1" dirty="0"/>
              <a:t> </a:t>
            </a:r>
            <a:r>
              <a:rPr lang="en-US" b="1" dirty="0" err="1"/>
              <a:t>intramedullary</a:t>
            </a:r>
            <a:endParaRPr lang="en-US" b="1" dirty="0"/>
          </a:p>
          <a:p>
            <a:pPr eaLnBrk="0" hangingPunct="0"/>
            <a:r>
              <a:rPr lang="en-US" b="1" dirty="0"/>
              <a:t>  expansion</a:t>
            </a:r>
          </a:p>
          <a:p>
            <a:pPr eaLnBrk="0" hangingPunct="0">
              <a:buFontTx/>
              <a:buChar char="•"/>
            </a:pPr>
            <a:r>
              <a:rPr lang="en-US" b="1" dirty="0" smtClean="0"/>
              <a:t>Asymptomatic</a:t>
            </a:r>
            <a:r>
              <a:rPr lang="en-US" b="1" dirty="0"/>
              <a:t>.</a:t>
            </a:r>
          </a:p>
        </p:txBody>
      </p:sp>
      <p:sp>
        <p:nvSpPr>
          <p:cNvPr id="9254" name="Text Box 38"/>
          <p:cNvSpPr txBox="1">
            <a:spLocks noChangeArrowheads="1"/>
          </p:cNvSpPr>
          <p:nvPr/>
        </p:nvSpPr>
        <p:spPr bwMode="auto">
          <a:xfrm>
            <a:off x="5486400" y="4114800"/>
            <a:ext cx="3590470" cy="1754326"/>
          </a:xfrm>
          <a:prstGeom prst="rect">
            <a:avLst/>
          </a:prstGeom>
          <a:noFill/>
          <a:ln w="9525">
            <a:noFill/>
            <a:miter lim="800000"/>
            <a:headEnd/>
            <a:tailEnd/>
          </a:ln>
        </p:spPr>
        <p:txBody>
          <a:bodyPr wrap="none">
            <a:spAutoFit/>
          </a:bodyPr>
          <a:lstStyle/>
          <a:p>
            <a:pPr eaLnBrk="0" hangingPunct="0">
              <a:buFontTx/>
              <a:buChar char="•"/>
            </a:pPr>
            <a:r>
              <a:rPr lang="en-US" sz="1400" b="1" dirty="0"/>
              <a:t> </a:t>
            </a:r>
            <a:r>
              <a:rPr lang="en-US" b="1" dirty="0">
                <a:solidFill>
                  <a:srgbClr val="FF3300"/>
                </a:solidFill>
              </a:rPr>
              <a:t>Progressive</a:t>
            </a:r>
            <a:r>
              <a:rPr lang="en-US" b="1" dirty="0"/>
              <a:t> </a:t>
            </a:r>
            <a:r>
              <a:rPr lang="en-US" b="1" dirty="0" err="1"/>
              <a:t>intramedullary</a:t>
            </a:r>
            <a:endParaRPr lang="en-US" b="1" dirty="0"/>
          </a:p>
          <a:p>
            <a:pPr eaLnBrk="0" hangingPunct="0"/>
            <a:r>
              <a:rPr lang="en-US" b="1" dirty="0"/>
              <a:t>  expansion.</a:t>
            </a:r>
          </a:p>
          <a:p>
            <a:pPr eaLnBrk="0" hangingPunct="0">
              <a:buFontTx/>
              <a:buChar char="•"/>
            </a:pPr>
            <a:r>
              <a:rPr lang="en-US" b="1" dirty="0"/>
              <a:t> Anemia, bone pain, infections</a:t>
            </a:r>
          </a:p>
          <a:p>
            <a:pPr eaLnBrk="0" hangingPunct="0">
              <a:buFontTx/>
              <a:buChar char="•"/>
            </a:pPr>
            <a:r>
              <a:rPr lang="en-US" b="1" dirty="0"/>
              <a:t> </a:t>
            </a:r>
            <a:r>
              <a:rPr lang="en-US" b="1" dirty="0" err="1"/>
              <a:t>Lytic</a:t>
            </a:r>
            <a:r>
              <a:rPr lang="en-US" b="1" dirty="0"/>
              <a:t> bone disease.</a:t>
            </a:r>
          </a:p>
          <a:p>
            <a:pPr eaLnBrk="0" hangingPunct="0">
              <a:buFontTx/>
              <a:buChar char="•"/>
            </a:pPr>
            <a:r>
              <a:rPr lang="en-US" b="1" dirty="0"/>
              <a:t> Incurable, limited survival</a:t>
            </a:r>
            <a:r>
              <a:rPr lang="en-US" b="1" dirty="0" smtClean="0"/>
              <a:t>.</a:t>
            </a:r>
            <a:endParaRPr lang="en-US" b="1" dirty="0"/>
          </a:p>
          <a:p>
            <a:pPr eaLnBrk="0" hangingPunct="0">
              <a:buFontTx/>
              <a:buChar char="•"/>
            </a:pPr>
            <a:r>
              <a:rPr lang="en-US" b="1" dirty="0"/>
              <a:t>13000 deaths/yr in USA.</a:t>
            </a:r>
          </a:p>
        </p:txBody>
      </p:sp>
      <p:sp>
        <p:nvSpPr>
          <p:cNvPr id="9255" name="Oval 39"/>
          <p:cNvSpPr>
            <a:spLocks noChangeArrowheads="1"/>
          </p:cNvSpPr>
          <p:nvPr/>
        </p:nvSpPr>
        <p:spPr bwMode="auto">
          <a:xfrm>
            <a:off x="4419600" y="4343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a:solidFill>
                <a:schemeClr val="bg1"/>
              </a:solidFill>
              <a:latin typeface="Times New Roman" pitchFamily="18" charset="0"/>
            </a:endParaRPr>
          </a:p>
        </p:txBody>
      </p:sp>
      <p:sp>
        <p:nvSpPr>
          <p:cNvPr id="9256" name="Line 40"/>
          <p:cNvSpPr>
            <a:spLocks noChangeShapeType="1"/>
          </p:cNvSpPr>
          <p:nvPr/>
        </p:nvSpPr>
        <p:spPr bwMode="auto">
          <a:xfrm>
            <a:off x="4267200" y="3352800"/>
            <a:ext cx="0" cy="457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928777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title"/>
          </p:nvPr>
        </p:nvSpPr>
        <p:spPr>
          <a:xfrm>
            <a:off x="457200" y="274638"/>
            <a:ext cx="8229600" cy="868362"/>
          </a:xfrm>
        </p:spPr>
        <p:txBody>
          <a:bodyPr/>
          <a:lstStyle/>
          <a:p>
            <a:r>
              <a:rPr lang="en-US" sz="3200" b="1" dirty="0">
                <a:latin typeface="Arial Narrow" pitchFamily="34" charset="0"/>
              </a:rPr>
              <a:t>Diagnostic Criteria in Monoclonal </a:t>
            </a:r>
            <a:r>
              <a:rPr lang="en-US" sz="3200" b="1" dirty="0" err="1">
                <a:latin typeface="Arial Narrow" pitchFamily="34" charset="0"/>
              </a:rPr>
              <a:t>Gammopathies</a:t>
            </a:r>
            <a:endParaRPr lang="en-US" sz="3200" b="1" dirty="0">
              <a:latin typeface="Arial Narrow" pitchFamily="34" charset="0"/>
            </a:endParaRPr>
          </a:p>
        </p:txBody>
      </p:sp>
      <p:sp>
        <p:nvSpPr>
          <p:cNvPr id="4099" name="Rectangle 3"/>
          <p:cNvSpPr>
            <a:spLocks noGrp="1" noChangeArrowheads="1"/>
          </p:cNvSpPr>
          <p:nvPr>
            <p:ph type="body" idx="1"/>
          </p:nvPr>
        </p:nvSpPr>
        <p:spPr>
          <a:xfrm>
            <a:off x="287338" y="1524000"/>
            <a:ext cx="8562975" cy="5029199"/>
          </a:xfrm>
        </p:spPr>
        <p:txBody>
          <a:bodyPr/>
          <a:lstStyle/>
          <a:p>
            <a:r>
              <a:rPr lang="en-US" sz="2400" b="1" dirty="0" smtClean="0"/>
              <a:t>MGUS </a:t>
            </a:r>
            <a:r>
              <a:rPr lang="en-US" sz="2400" dirty="0" smtClean="0"/>
              <a:t>(Monoclonal </a:t>
            </a:r>
            <a:r>
              <a:rPr lang="en-US" sz="2400" dirty="0" err="1" smtClean="0"/>
              <a:t>gammopathy</a:t>
            </a:r>
            <a:r>
              <a:rPr lang="en-US" sz="2400" dirty="0" smtClean="0"/>
              <a:t> of undetermined significance) </a:t>
            </a:r>
            <a:endParaRPr lang="en-US" sz="2400" dirty="0"/>
          </a:p>
          <a:p>
            <a:pPr lvl="1"/>
            <a:r>
              <a:rPr lang="en-US" sz="2400" dirty="0"/>
              <a:t>&lt; 10% bone marrow plasma cells and M spike &lt; 3 g/dl</a:t>
            </a:r>
          </a:p>
          <a:p>
            <a:pPr lvl="1"/>
            <a:r>
              <a:rPr lang="en-US" sz="2400" dirty="0"/>
              <a:t>Monoclonal protein  / </a:t>
            </a:r>
            <a:r>
              <a:rPr lang="en-US" sz="2400" dirty="0" err="1"/>
              <a:t>clonal</a:t>
            </a:r>
            <a:r>
              <a:rPr lang="en-US" sz="2400" dirty="0"/>
              <a:t> plasma cell population</a:t>
            </a:r>
          </a:p>
          <a:p>
            <a:pPr lvl="1"/>
            <a:r>
              <a:rPr lang="en-US" sz="2400" dirty="0"/>
              <a:t>No End organ damage</a:t>
            </a:r>
          </a:p>
          <a:p>
            <a:r>
              <a:rPr lang="en-US" sz="2400" b="1" dirty="0"/>
              <a:t>Myeloma</a:t>
            </a:r>
          </a:p>
          <a:p>
            <a:pPr lvl="1"/>
            <a:r>
              <a:rPr lang="en-US" sz="2400" dirty="0"/>
              <a:t>&gt; 10% marrow plasma cells</a:t>
            </a:r>
          </a:p>
          <a:p>
            <a:pPr lvl="1"/>
            <a:r>
              <a:rPr lang="en-US" sz="2400" dirty="0">
                <a:solidFill>
                  <a:schemeClr val="tx2"/>
                </a:solidFill>
              </a:rPr>
              <a:t>End Organ Damage</a:t>
            </a:r>
          </a:p>
          <a:p>
            <a:r>
              <a:rPr lang="en-US" sz="2400" b="1" dirty="0"/>
              <a:t>Indolent / Smoldering Myeloma</a:t>
            </a:r>
          </a:p>
          <a:p>
            <a:pPr lvl="1"/>
            <a:r>
              <a:rPr lang="en-US" sz="2400" dirty="0"/>
              <a:t>&gt; 10% marrow plasma cells or M spike &gt; 3 g/dl</a:t>
            </a:r>
          </a:p>
          <a:p>
            <a:pPr lvl="1"/>
            <a:r>
              <a:rPr lang="en-US" sz="2400" dirty="0"/>
              <a:t>No End organ damage</a:t>
            </a:r>
          </a:p>
          <a:p>
            <a:pPr lvl="1"/>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91138" name="Picture 2" descr="Multiple myeloma; drawing shows normal plasma cells, multiple myeloma cells (abnormal plasma cells), and antibodies. Also shown is red marrow inside bone, where plasma cells are made. "/>
          <p:cNvPicPr>
            <a:picLocks noChangeAspect="1" noChangeArrowheads="1"/>
          </p:cNvPicPr>
          <p:nvPr/>
        </p:nvPicPr>
        <p:blipFill>
          <a:blip r:embed="rId3" cstate="print"/>
          <a:srcRect/>
          <a:stretch>
            <a:fillRect/>
          </a:stretch>
        </p:blipFill>
        <p:spPr bwMode="auto">
          <a:xfrm>
            <a:off x="0" y="228600"/>
            <a:ext cx="9144000" cy="624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2290" name="Picture 2" descr=" ">
            <a:hlinkClick r:id="rId2"/>
          </p:cNvPr>
          <p:cNvPicPr>
            <a:picLocks noChangeAspect="1" noChangeArrowheads="1"/>
          </p:cNvPicPr>
          <p:nvPr/>
        </p:nvPicPr>
        <p:blipFill>
          <a:blip r:embed="rId3" cstate="print"/>
          <a:srcRect/>
          <a:stretch>
            <a:fillRect/>
          </a:stretch>
        </p:blipFill>
        <p:spPr bwMode="auto">
          <a:xfrm>
            <a:off x="533400" y="1066800"/>
            <a:ext cx="8305800" cy="5562600"/>
          </a:xfrm>
          <a:prstGeom prst="rect">
            <a:avLst/>
          </a:prstGeom>
          <a:noFill/>
        </p:spPr>
      </p:pic>
      <p:sp>
        <p:nvSpPr>
          <p:cNvPr id="12291" name="Rectangle 3"/>
          <p:cNvSpPr>
            <a:spLocks noGrp="1" noChangeArrowheads="1"/>
          </p:cNvSpPr>
          <p:nvPr>
            <p:ph type="title" idx="4294967295"/>
          </p:nvPr>
        </p:nvSpPr>
        <p:spPr>
          <a:xfrm>
            <a:off x="457200" y="274638"/>
            <a:ext cx="8229600" cy="563562"/>
          </a:xfrm>
        </p:spPr>
        <p:txBody>
          <a:bodyPr/>
          <a:lstStyle/>
          <a:p>
            <a:r>
              <a:rPr lang="en-US" sz="3200" b="1" dirty="0">
                <a:latin typeface="Arial Narrow" pitchFamily="34" charset="0"/>
              </a:rPr>
              <a:t>A Model for Pathogenesis of Myeloma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228600"/>
            <a:ext cx="8763000" cy="6476999"/>
          </a:xfrm>
          <a:prstGeom prst="rect">
            <a:avLst/>
          </a:prstGeom>
        </p:spPr>
      </p:pic>
    </p:spTree>
    <p:extLst>
      <p:ext uri="{BB962C8B-B14F-4D97-AF65-F5344CB8AC3E}">
        <p14:creationId xmlns:p14="http://schemas.microsoft.com/office/powerpoint/2010/main" val="131828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93186" name="Picture 2" descr="Картинки по запросу Diagnosis plasma cell disorders ppt"/>
          <p:cNvPicPr>
            <a:picLocks noChangeAspect="1" noChangeArrowheads="1"/>
          </p:cNvPicPr>
          <p:nvPr/>
        </p:nvPicPr>
        <p:blipFill>
          <a:blip r:embed="rId2" cstate="print"/>
          <a:srcRect/>
          <a:stretch>
            <a:fillRect/>
          </a:stretch>
        </p:blipFill>
        <p:spPr bwMode="auto">
          <a:xfrm>
            <a:off x="228600" y="0"/>
            <a:ext cx="86106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516563"/>
          </a:xfrm>
        </p:spPr>
        <p:txBody>
          <a:bodyPr/>
          <a:lstStyle/>
          <a:p>
            <a:pPr algn="just"/>
            <a:r>
              <a:rPr lang="en-US" sz="2800" dirty="0" smtClean="0"/>
              <a:t>The plasma cell disorders are a group of related diseases that result from a </a:t>
            </a:r>
            <a:r>
              <a:rPr lang="en-US" sz="2800" dirty="0" err="1" smtClean="0"/>
              <a:t>clonal</a:t>
            </a:r>
            <a:r>
              <a:rPr lang="en-US" sz="2800" dirty="0" smtClean="0"/>
              <a:t> proliferation of plasma cells. </a:t>
            </a:r>
          </a:p>
          <a:p>
            <a:pPr algn="just"/>
            <a:r>
              <a:rPr lang="en-US" sz="2800" dirty="0" smtClean="0"/>
              <a:t>They are usually typified by the presence in the serum or urine of </a:t>
            </a:r>
          </a:p>
          <a:p>
            <a:pPr algn="just"/>
            <a:r>
              <a:rPr lang="en-US" sz="2800" dirty="0" smtClean="0"/>
              <a:t>a monoclonal protein (M-protein) which can be either a complete molecule (</a:t>
            </a:r>
            <a:r>
              <a:rPr lang="en-US" sz="2800" dirty="0" err="1" smtClean="0"/>
              <a:t>paraprotein</a:t>
            </a:r>
            <a:r>
              <a:rPr lang="en-US" sz="2800" dirty="0" smtClean="0"/>
              <a:t>) </a:t>
            </a:r>
          </a:p>
          <a:p>
            <a:pPr algn="just"/>
            <a:r>
              <a:rPr lang="en-US" sz="2800" dirty="0" smtClean="0"/>
              <a:t>or light chains (</a:t>
            </a:r>
            <a:r>
              <a:rPr lang="en-US" sz="2800" dirty="0" err="1" smtClean="0"/>
              <a:t>Bence</a:t>
            </a:r>
            <a:r>
              <a:rPr lang="en-US" sz="2800" dirty="0" smtClean="0"/>
              <a:t> Jones protein), </a:t>
            </a:r>
          </a:p>
          <a:p>
            <a:pPr algn="just"/>
            <a:r>
              <a:rPr lang="en-US" sz="2800" dirty="0" smtClean="0"/>
              <a:t>or both. </a:t>
            </a:r>
          </a:p>
          <a:p>
            <a:pPr algn="just"/>
            <a:r>
              <a:rPr lang="en-US" sz="2800" dirty="0" smtClean="0"/>
              <a:t>While each disorder has a distinct diagnostic and clinical phenotype, there is a large degree of overlap between them and hence they are often investigated and clinically managed together.</a:t>
            </a:r>
            <a:endParaRPr lang="ru-RU"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228600"/>
            <a:ext cx="8686800" cy="5897563"/>
          </a:xfrm>
        </p:spPr>
        <p:txBody>
          <a:bodyPr/>
          <a:lstStyle/>
          <a:p>
            <a:pPr algn="just"/>
            <a:r>
              <a:rPr lang="en-US" sz="2200" b="1" dirty="0" smtClean="0"/>
              <a:t>Multiple myeloma (MM) </a:t>
            </a:r>
            <a:r>
              <a:rPr lang="en-US" sz="2200" dirty="0" smtClean="0"/>
              <a:t>is the second most common </a:t>
            </a:r>
            <a:r>
              <a:rPr lang="en-US" sz="2200" dirty="0" err="1" smtClean="0"/>
              <a:t>haematological</a:t>
            </a:r>
            <a:r>
              <a:rPr lang="en-US" sz="2200" dirty="0" smtClean="0"/>
              <a:t> malignancy and is </a:t>
            </a:r>
            <a:r>
              <a:rPr lang="en-US" sz="2200" dirty="0" err="1" smtClean="0"/>
              <a:t>characterised</a:t>
            </a:r>
            <a:r>
              <a:rPr lang="en-US" sz="2200" dirty="0" smtClean="0"/>
              <a:t> by the proliferation of </a:t>
            </a:r>
            <a:r>
              <a:rPr lang="en-US" sz="2200" dirty="0" err="1" smtClean="0"/>
              <a:t>clonal</a:t>
            </a:r>
            <a:r>
              <a:rPr lang="en-US" sz="2200" dirty="0" smtClean="0"/>
              <a:t> plasma cells in the bone marrow. It is divided into a number of distinct clinical phases. </a:t>
            </a:r>
          </a:p>
          <a:p>
            <a:pPr algn="just"/>
            <a:r>
              <a:rPr lang="en-US" sz="2200" dirty="0" smtClean="0"/>
              <a:t>The first is a pre-malignant stage termed </a:t>
            </a:r>
            <a:r>
              <a:rPr lang="en-US" sz="2200" b="1" dirty="0" smtClean="0"/>
              <a:t>MGUS </a:t>
            </a:r>
            <a:r>
              <a:rPr lang="en-US" sz="2200" dirty="0" smtClean="0"/>
              <a:t>in which there is a population of </a:t>
            </a:r>
            <a:r>
              <a:rPr lang="en-US" sz="2200" dirty="0" err="1" smtClean="0"/>
              <a:t>clonal</a:t>
            </a:r>
            <a:r>
              <a:rPr lang="en-US" sz="2200" dirty="0" smtClean="0"/>
              <a:t> plasma cells that produce a monoclonal protein; however, patients are asymptomatic but there is a risk of progressing from MGUS to myeloma. </a:t>
            </a:r>
            <a:endParaRPr lang="ru-RU" sz="2200" dirty="0" smtClean="0"/>
          </a:p>
          <a:p>
            <a:pPr algn="just"/>
            <a:r>
              <a:rPr lang="en-US" sz="2200" dirty="0" smtClean="0"/>
              <a:t>The next stage is termed </a:t>
            </a:r>
            <a:r>
              <a:rPr lang="en-US" sz="2200" b="1" dirty="0" smtClean="0"/>
              <a:t>asymptomatic myeloma/</a:t>
            </a:r>
            <a:r>
              <a:rPr lang="en-US" sz="2200" b="1" dirty="0" err="1" smtClean="0"/>
              <a:t>smouldering</a:t>
            </a:r>
            <a:r>
              <a:rPr lang="en-US" sz="2200" b="1" dirty="0" smtClean="0"/>
              <a:t> myeloma</a:t>
            </a:r>
            <a:r>
              <a:rPr lang="en-US" sz="2200" dirty="0" smtClean="0"/>
              <a:t>. It has a higher percentage of plasma cells in the bone marrow but still does not cause end organ damage and mostly does not require treatment apart from in high risk patients.</a:t>
            </a:r>
            <a:endParaRPr lang="ru-RU" sz="2200" dirty="0" smtClean="0"/>
          </a:p>
          <a:p>
            <a:pPr algn="just"/>
            <a:r>
              <a:rPr lang="en-US" sz="2200" dirty="0" smtClean="0"/>
              <a:t> </a:t>
            </a:r>
            <a:r>
              <a:rPr lang="en-US" sz="2200" b="1" dirty="0" smtClean="0"/>
              <a:t>Myeloma</a:t>
            </a:r>
            <a:r>
              <a:rPr lang="en-US" sz="2200" dirty="0" smtClean="0"/>
              <a:t> requiring treatment, in contrast, causes detectable damage to the bones or kidneys and/or suppression of normal bone marrow function. </a:t>
            </a:r>
            <a:endParaRPr lang="ru-RU" sz="2200" dirty="0" smtClean="0"/>
          </a:p>
          <a:p>
            <a:pPr algn="just"/>
            <a:r>
              <a:rPr lang="en-US" sz="2200" b="1" dirty="0" smtClean="0"/>
              <a:t>Plasma cell </a:t>
            </a:r>
            <a:r>
              <a:rPr lang="en-US" sz="2200" b="1" dirty="0" err="1" smtClean="0"/>
              <a:t>leukaemia</a:t>
            </a:r>
            <a:r>
              <a:rPr lang="en-US" sz="2200" b="1" dirty="0" smtClean="0"/>
              <a:t> </a:t>
            </a:r>
            <a:r>
              <a:rPr lang="en-US" sz="2200" dirty="0" smtClean="0"/>
              <a:t>is the most aggressive stage of disease and is </a:t>
            </a:r>
            <a:r>
              <a:rPr lang="en-US" sz="2200" dirty="0" err="1" smtClean="0"/>
              <a:t>characterised</a:t>
            </a:r>
            <a:r>
              <a:rPr lang="en-US" sz="2200" dirty="0" smtClean="0"/>
              <a:t> by the presence of plasma cells in the peripheral blood.</a:t>
            </a:r>
            <a:endParaRPr lang="ru-RU"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0" name="Rectangle 2"/>
          <p:cNvSpPr>
            <a:spLocks noGrp="1" noChangeArrowheads="1"/>
          </p:cNvSpPr>
          <p:nvPr>
            <p:ph type="title"/>
          </p:nvPr>
        </p:nvSpPr>
        <p:spPr>
          <a:xfrm>
            <a:off x="457200" y="304800"/>
            <a:ext cx="8229600" cy="914400"/>
          </a:xfrm>
        </p:spPr>
        <p:txBody>
          <a:bodyPr/>
          <a:lstStyle/>
          <a:p>
            <a:r>
              <a:rPr lang="en-US" sz="3200" b="1" dirty="0" smtClean="0">
                <a:latin typeface="Arial Narrow" pitchFamily="34" charset="0"/>
              </a:rPr>
              <a:t>Monoclonal </a:t>
            </a:r>
            <a:r>
              <a:rPr lang="en-US" sz="3200" b="1" dirty="0" err="1" smtClean="0">
                <a:latin typeface="Arial Narrow" pitchFamily="34" charset="0"/>
              </a:rPr>
              <a:t>Gammopathy</a:t>
            </a:r>
            <a:r>
              <a:rPr lang="en-US" sz="3200" b="1" dirty="0" smtClean="0">
                <a:latin typeface="Arial Narrow" pitchFamily="34" charset="0"/>
              </a:rPr>
              <a:t> of Undetermined Significance (MGUS)</a:t>
            </a:r>
            <a:endParaRPr lang="en-US" sz="3200" b="1" dirty="0">
              <a:latin typeface="Arial Narrow" pitchFamily="34" charset="0"/>
            </a:endParaRPr>
          </a:p>
        </p:txBody>
      </p:sp>
      <p:sp>
        <p:nvSpPr>
          <p:cNvPr id="43011" name="Rectangle 3"/>
          <p:cNvSpPr>
            <a:spLocks noGrp="1" noChangeArrowheads="1"/>
          </p:cNvSpPr>
          <p:nvPr>
            <p:ph type="body" idx="1"/>
          </p:nvPr>
        </p:nvSpPr>
        <p:spPr>
          <a:xfrm>
            <a:off x="457200" y="1676400"/>
            <a:ext cx="8229600" cy="4953000"/>
          </a:xfrm>
        </p:spPr>
        <p:txBody>
          <a:bodyPr/>
          <a:lstStyle/>
          <a:p>
            <a:pPr>
              <a:lnSpc>
                <a:spcPct val="90000"/>
              </a:lnSpc>
            </a:pPr>
            <a:r>
              <a:rPr lang="en-US" sz="2000" dirty="0"/>
              <a:t>Common, </a:t>
            </a:r>
            <a:r>
              <a:rPr lang="en-US" sz="2000" dirty="0" smtClean="0"/>
              <a:t>age-related</a:t>
            </a:r>
            <a:endParaRPr lang="en-US" sz="2000" dirty="0"/>
          </a:p>
          <a:p>
            <a:pPr>
              <a:lnSpc>
                <a:spcPct val="90000"/>
              </a:lnSpc>
            </a:pPr>
            <a:r>
              <a:rPr lang="en-US" sz="2000" dirty="0"/>
              <a:t>Prevalence: 3.2% in persons over 50 yrs old (Minnesota</a:t>
            </a:r>
            <a:r>
              <a:rPr lang="en-US" sz="2000" dirty="0" smtClean="0"/>
              <a:t>)</a:t>
            </a:r>
          </a:p>
          <a:p>
            <a:pPr lvl="1">
              <a:lnSpc>
                <a:spcPct val="90000"/>
              </a:lnSpc>
            </a:pPr>
            <a:r>
              <a:rPr lang="en-US" sz="2000" dirty="0" smtClean="0"/>
              <a:t>~5% in age &gt;70</a:t>
            </a:r>
            <a:endParaRPr lang="en-US" sz="2000" dirty="0"/>
          </a:p>
          <a:p>
            <a:pPr>
              <a:lnSpc>
                <a:spcPct val="90000"/>
              </a:lnSpc>
            </a:pPr>
            <a:endParaRPr lang="en-US" sz="2000" dirty="0"/>
          </a:p>
          <a:p>
            <a:pPr>
              <a:lnSpc>
                <a:spcPct val="90000"/>
              </a:lnSpc>
            </a:pPr>
            <a:r>
              <a:rPr lang="en-US" sz="2000" dirty="0"/>
              <a:t>Higher prevalence in African populations.</a:t>
            </a:r>
          </a:p>
          <a:p>
            <a:pPr>
              <a:lnSpc>
                <a:spcPct val="90000"/>
              </a:lnSpc>
            </a:pPr>
            <a:r>
              <a:rPr lang="en-US" sz="2000" dirty="0"/>
              <a:t>? Association with inflammatory states: obesity, </a:t>
            </a:r>
            <a:r>
              <a:rPr lang="en-US" sz="2000" dirty="0" err="1"/>
              <a:t>Gaucher’s</a:t>
            </a:r>
            <a:r>
              <a:rPr lang="en-US" sz="2000" dirty="0"/>
              <a:t> disease</a:t>
            </a:r>
          </a:p>
          <a:p>
            <a:pPr>
              <a:lnSpc>
                <a:spcPct val="90000"/>
              </a:lnSpc>
            </a:pPr>
            <a:endParaRPr lang="en-US" sz="2000" dirty="0"/>
          </a:p>
          <a:p>
            <a:pPr>
              <a:lnSpc>
                <a:spcPct val="90000"/>
              </a:lnSpc>
            </a:pPr>
            <a:r>
              <a:rPr lang="en-US" sz="2000" dirty="0"/>
              <a:t>Increased risk for thrombosis and fractures</a:t>
            </a:r>
          </a:p>
          <a:p>
            <a:pPr>
              <a:lnSpc>
                <a:spcPct val="90000"/>
              </a:lnSpc>
            </a:pPr>
            <a:endParaRPr lang="en-US" sz="2000" dirty="0"/>
          </a:p>
          <a:p>
            <a:pPr>
              <a:lnSpc>
                <a:spcPct val="90000"/>
              </a:lnSpc>
            </a:pPr>
            <a:r>
              <a:rPr lang="en-US" sz="2000" dirty="0"/>
              <a:t>Risk of progression in entire population: 1</a:t>
            </a:r>
            <a:r>
              <a:rPr lang="en-US" sz="2000" dirty="0" smtClean="0"/>
              <a:t>% /</a:t>
            </a:r>
            <a:r>
              <a:rPr lang="en-US" sz="2000" dirty="0"/>
              <a:t>yr</a:t>
            </a:r>
          </a:p>
          <a:p>
            <a:pPr>
              <a:lnSpc>
                <a:spcPct val="90000"/>
              </a:lnSpc>
            </a:pPr>
            <a:endParaRPr lang="en-US" sz="2000" dirty="0"/>
          </a:p>
          <a:p>
            <a:pPr>
              <a:lnSpc>
                <a:spcPct val="90000"/>
              </a:lnSpc>
            </a:pPr>
            <a:r>
              <a:rPr lang="en-US" sz="2000" dirty="0"/>
              <a:t>Risk factors for progression: </a:t>
            </a:r>
            <a:r>
              <a:rPr lang="en-US" sz="2000" dirty="0" smtClean="0"/>
              <a:t>% PC</a:t>
            </a:r>
            <a:r>
              <a:rPr lang="en-US" sz="2000" dirty="0"/>
              <a:t>, level M spike, Free light chain, IgA protein, </a:t>
            </a:r>
            <a:r>
              <a:rPr lang="en-US" sz="2000" dirty="0" smtClean="0"/>
              <a:t>?Decline </a:t>
            </a:r>
            <a:r>
              <a:rPr lang="en-US" sz="2000" dirty="0"/>
              <a:t>in uninvolved </a:t>
            </a:r>
            <a:r>
              <a:rPr lang="en-US" sz="2000" dirty="0" err="1" smtClean="0"/>
              <a:t>Ig’s</a:t>
            </a:r>
            <a:endParaRPr lang="en-US" sz="2000" dirty="0"/>
          </a:p>
          <a:p>
            <a:pPr>
              <a:lnSpc>
                <a:spcPct val="90000"/>
              </a:lnSpc>
            </a:pP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4034" name="Rectangle 2"/>
          <p:cNvSpPr>
            <a:spLocks noGrp="1" noChangeArrowheads="1"/>
          </p:cNvSpPr>
          <p:nvPr>
            <p:ph type="title"/>
          </p:nvPr>
        </p:nvSpPr>
        <p:spPr>
          <a:xfrm>
            <a:off x="457200" y="274638"/>
            <a:ext cx="8229600" cy="1020762"/>
          </a:xfrm>
        </p:spPr>
        <p:txBody>
          <a:bodyPr/>
          <a:lstStyle/>
          <a:p>
            <a:r>
              <a:rPr lang="en-US" sz="3200" b="1" dirty="0" smtClean="0">
                <a:latin typeface="Arial Narrow" pitchFamily="34" charset="0"/>
              </a:rPr>
              <a:t>Smoldering /asymptomatic </a:t>
            </a:r>
            <a:r>
              <a:rPr lang="en-US" sz="3200" b="1" dirty="0">
                <a:latin typeface="Arial Narrow" pitchFamily="34" charset="0"/>
              </a:rPr>
              <a:t>Myeloma </a:t>
            </a:r>
            <a:r>
              <a:rPr lang="en-US" sz="3200" b="1" dirty="0" smtClean="0">
                <a:latin typeface="Arial Narrow" pitchFamily="34" charset="0"/>
              </a:rPr>
              <a:t>(SMM</a:t>
            </a:r>
            <a:r>
              <a:rPr lang="en-US" sz="3200" b="1" dirty="0">
                <a:latin typeface="Arial Narrow" pitchFamily="34" charset="0"/>
              </a:rPr>
              <a:t>)</a:t>
            </a:r>
          </a:p>
        </p:txBody>
      </p:sp>
      <p:sp>
        <p:nvSpPr>
          <p:cNvPr id="44035" name="Rectangle 3"/>
          <p:cNvSpPr>
            <a:spLocks noGrp="1" noChangeArrowheads="1"/>
          </p:cNvSpPr>
          <p:nvPr>
            <p:ph type="body" idx="1"/>
          </p:nvPr>
        </p:nvSpPr>
        <p:spPr>
          <a:xfrm>
            <a:off x="457200" y="1752600"/>
            <a:ext cx="8229600" cy="3992563"/>
          </a:xfrm>
        </p:spPr>
        <p:txBody>
          <a:bodyPr/>
          <a:lstStyle/>
          <a:p>
            <a:r>
              <a:rPr lang="en-US" sz="2400" dirty="0">
                <a:latin typeface="Arial Narrow" pitchFamily="34" charset="0"/>
              </a:rPr>
              <a:t>Patients with PC &gt; 10% or M spike &gt; 3 g/dl, but lacking CRAB symptoms.</a:t>
            </a:r>
          </a:p>
          <a:p>
            <a:endParaRPr lang="en-US" sz="2400" dirty="0">
              <a:latin typeface="Arial Narrow" pitchFamily="34" charset="0"/>
            </a:endParaRPr>
          </a:p>
          <a:p>
            <a:r>
              <a:rPr lang="en-US" sz="2400" dirty="0">
                <a:latin typeface="Arial Narrow" pitchFamily="34" charset="0"/>
              </a:rPr>
              <a:t>10% per </a:t>
            </a:r>
            <a:r>
              <a:rPr lang="en-US" sz="2400" dirty="0" err="1">
                <a:latin typeface="Arial Narrow" pitchFamily="34" charset="0"/>
              </a:rPr>
              <a:t>yr</a:t>
            </a:r>
            <a:r>
              <a:rPr lang="en-US" sz="2400" dirty="0">
                <a:latin typeface="Arial Narrow" pitchFamily="34" charset="0"/>
              </a:rPr>
              <a:t> progression to overt MM</a:t>
            </a:r>
          </a:p>
          <a:p>
            <a:endParaRPr lang="en-US" sz="2400" dirty="0">
              <a:latin typeface="Arial Narrow" pitchFamily="34" charset="0"/>
            </a:endParaRPr>
          </a:p>
          <a:p>
            <a:r>
              <a:rPr lang="en-US" sz="2400" dirty="0">
                <a:latin typeface="Arial Narrow" pitchFamily="34" charset="0"/>
              </a:rPr>
              <a:t>Most eventually require therapy.</a:t>
            </a:r>
          </a:p>
          <a:p>
            <a:endParaRPr lang="en-US" sz="2400" dirty="0">
              <a:latin typeface="Arial Narrow" pitchFamily="34" charset="0"/>
            </a:endParaRPr>
          </a:p>
          <a:p>
            <a:r>
              <a:rPr lang="en-US" sz="2400" i="1" dirty="0">
                <a:latin typeface="Arial Narrow" pitchFamily="34" charset="0"/>
              </a:rPr>
              <a:t>Current</a:t>
            </a:r>
            <a:r>
              <a:rPr lang="en-US" sz="2400" dirty="0">
                <a:latin typeface="Arial Narrow" pitchFamily="34" charset="0"/>
              </a:rPr>
              <a:t> recommendation is observation until progressive disease.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0725" name="Picture 5" descr="Figure 2">
            <a:hlinkClick r:id="rId2"/>
          </p:cNvPr>
          <p:cNvPicPr>
            <a:picLocks noChangeAspect="1" noChangeArrowheads="1"/>
          </p:cNvPicPr>
          <p:nvPr/>
        </p:nvPicPr>
        <p:blipFill>
          <a:blip r:embed="rId3" cstate="print"/>
          <a:srcRect/>
          <a:stretch>
            <a:fillRect/>
          </a:stretch>
        </p:blipFill>
        <p:spPr bwMode="auto">
          <a:xfrm>
            <a:off x="533400" y="990600"/>
            <a:ext cx="8153400" cy="5334000"/>
          </a:xfrm>
          <a:prstGeom prst="rect">
            <a:avLst/>
          </a:prstGeom>
          <a:noFill/>
        </p:spPr>
      </p:pic>
      <p:sp>
        <p:nvSpPr>
          <p:cNvPr id="30726" name="Text Box 6"/>
          <p:cNvSpPr txBox="1">
            <a:spLocks noChangeArrowheads="1"/>
          </p:cNvSpPr>
          <p:nvPr/>
        </p:nvSpPr>
        <p:spPr bwMode="auto">
          <a:xfrm>
            <a:off x="5791200" y="6400800"/>
            <a:ext cx="2719388" cy="369332"/>
          </a:xfrm>
          <a:prstGeom prst="rect">
            <a:avLst/>
          </a:prstGeom>
          <a:noFill/>
          <a:ln w="9525">
            <a:noFill/>
            <a:miter lim="800000"/>
            <a:headEnd/>
            <a:tailEnd/>
          </a:ln>
          <a:effectLst/>
        </p:spPr>
        <p:txBody>
          <a:bodyPr wrap="square">
            <a:spAutoFit/>
          </a:bodyPr>
          <a:lstStyle/>
          <a:p>
            <a:r>
              <a:rPr lang="en-US" sz="1600" dirty="0">
                <a:latin typeface="Arial Narrow" pitchFamily="34" charset="0"/>
              </a:rPr>
              <a:t>Kyle et al. NEJM 356: 2582, 2007</a:t>
            </a:r>
            <a:r>
              <a:rPr lang="en-US" dirty="0"/>
              <a:t> </a:t>
            </a:r>
          </a:p>
        </p:txBody>
      </p:sp>
      <p:sp>
        <p:nvSpPr>
          <p:cNvPr id="30727" name="Text Box 7"/>
          <p:cNvSpPr txBox="1">
            <a:spLocks noChangeArrowheads="1"/>
          </p:cNvSpPr>
          <p:nvPr/>
        </p:nvSpPr>
        <p:spPr bwMode="auto">
          <a:xfrm>
            <a:off x="1752600" y="304800"/>
            <a:ext cx="6477000" cy="523220"/>
          </a:xfrm>
          <a:prstGeom prst="rect">
            <a:avLst/>
          </a:prstGeom>
          <a:noFill/>
          <a:ln w="9525">
            <a:noFill/>
            <a:miter lim="800000"/>
            <a:headEnd/>
            <a:tailEnd/>
          </a:ln>
          <a:effectLst/>
        </p:spPr>
        <p:txBody>
          <a:bodyPr wrap="square">
            <a:spAutoFit/>
          </a:bodyPr>
          <a:lstStyle/>
          <a:p>
            <a:pPr algn="ctr"/>
            <a:r>
              <a:rPr lang="en-US" sz="2800" b="1" dirty="0">
                <a:latin typeface="Arial Narrow" pitchFamily="34" charset="0"/>
              </a:rPr>
              <a:t>Disease Progression in MGUS and SMM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1749" name="Picture 5" descr="06f3"/>
          <p:cNvPicPr>
            <a:picLocks noChangeAspect="1" noChangeArrowheads="1"/>
          </p:cNvPicPr>
          <p:nvPr/>
        </p:nvPicPr>
        <p:blipFill>
          <a:blip r:embed="rId2" cstate="print"/>
          <a:srcRect/>
          <a:stretch>
            <a:fillRect/>
          </a:stretch>
        </p:blipFill>
        <p:spPr bwMode="auto">
          <a:xfrm>
            <a:off x="381000" y="990600"/>
            <a:ext cx="8382000" cy="4781550"/>
          </a:xfrm>
          <a:prstGeom prst="rect">
            <a:avLst/>
          </a:prstGeom>
          <a:noFill/>
        </p:spPr>
      </p:pic>
      <p:sp>
        <p:nvSpPr>
          <p:cNvPr id="31750" name="Text Box 6"/>
          <p:cNvSpPr txBox="1">
            <a:spLocks noChangeArrowheads="1"/>
          </p:cNvSpPr>
          <p:nvPr/>
        </p:nvSpPr>
        <p:spPr bwMode="auto">
          <a:xfrm>
            <a:off x="2057400" y="5867400"/>
            <a:ext cx="2438399" cy="830997"/>
          </a:xfrm>
          <a:prstGeom prst="rect">
            <a:avLst/>
          </a:prstGeom>
          <a:noFill/>
          <a:ln w="9525">
            <a:noFill/>
            <a:miter lim="800000"/>
            <a:headEnd/>
            <a:tailEnd/>
          </a:ln>
          <a:effectLst/>
        </p:spPr>
        <p:txBody>
          <a:bodyPr wrap="square">
            <a:spAutoFit/>
          </a:bodyPr>
          <a:lstStyle/>
          <a:p>
            <a:r>
              <a:rPr lang="en-US" sz="1600" dirty="0">
                <a:latin typeface="Arial Narrow" pitchFamily="34" charset="0"/>
              </a:rPr>
              <a:t>G1: BMPC &gt;10% M &gt; 3 g/dl;</a:t>
            </a:r>
          </a:p>
          <a:p>
            <a:r>
              <a:rPr lang="en-US" sz="1600" dirty="0">
                <a:latin typeface="Arial Narrow" pitchFamily="34" charset="0"/>
              </a:rPr>
              <a:t>G2: BMPC &gt;10% M &lt; 3 g/dl</a:t>
            </a:r>
          </a:p>
          <a:p>
            <a:r>
              <a:rPr lang="en-US" sz="1600" dirty="0">
                <a:latin typeface="Arial Narrow" pitchFamily="34" charset="0"/>
              </a:rPr>
              <a:t>G3: BMPC &lt;10% M &gt; 3 g/dl</a:t>
            </a:r>
          </a:p>
        </p:txBody>
      </p:sp>
      <p:sp>
        <p:nvSpPr>
          <p:cNvPr id="31751" name="Text Box 7"/>
          <p:cNvSpPr txBox="1">
            <a:spLocks noChangeArrowheads="1"/>
          </p:cNvSpPr>
          <p:nvPr/>
        </p:nvSpPr>
        <p:spPr bwMode="auto">
          <a:xfrm>
            <a:off x="0" y="304800"/>
            <a:ext cx="9144000" cy="584775"/>
          </a:xfrm>
          <a:prstGeom prst="rect">
            <a:avLst/>
          </a:prstGeom>
          <a:noFill/>
          <a:ln w="9525">
            <a:noFill/>
            <a:miter lim="800000"/>
            <a:headEnd/>
            <a:tailEnd/>
          </a:ln>
          <a:effectLst/>
        </p:spPr>
        <p:txBody>
          <a:bodyPr wrap="square">
            <a:spAutoFit/>
          </a:bodyPr>
          <a:lstStyle/>
          <a:p>
            <a:pPr algn="ctr"/>
            <a:r>
              <a:rPr lang="en-US" sz="3200" b="1" dirty="0">
                <a:latin typeface="Arial Narrow" pitchFamily="34" charset="0"/>
              </a:rPr>
              <a:t>Risk Groups in Asymptomatic Myeloma</a:t>
            </a:r>
          </a:p>
        </p:txBody>
      </p:sp>
      <p:sp>
        <p:nvSpPr>
          <p:cNvPr id="31752" name="Text Box 8"/>
          <p:cNvSpPr txBox="1">
            <a:spLocks noChangeArrowheads="1"/>
          </p:cNvSpPr>
          <p:nvPr/>
        </p:nvSpPr>
        <p:spPr bwMode="auto">
          <a:xfrm>
            <a:off x="6172200" y="6324600"/>
            <a:ext cx="2719388" cy="366713"/>
          </a:xfrm>
          <a:prstGeom prst="rect">
            <a:avLst/>
          </a:prstGeom>
          <a:noFill/>
          <a:ln w="9525">
            <a:noFill/>
            <a:miter lim="800000"/>
            <a:headEnd/>
            <a:tailEnd/>
          </a:ln>
          <a:effectLst/>
        </p:spPr>
        <p:txBody>
          <a:bodyPr wrap="none">
            <a:spAutoFit/>
          </a:bodyPr>
          <a:lstStyle/>
          <a:p>
            <a:r>
              <a:rPr lang="en-US" sz="1600">
                <a:latin typeface="Arial Narrow" pitchFamily="34" charset="0"/>
              </a:rPr>
              <a:t>Kyle et al. NEJM 356: 2582, 2007</a:t>
            </a:r>
            <a:r>
              <a:rPr lang="en-US"/>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482" name="Rectangle 2"/>
          <p:cNvSpPr>
            <a:spLocks noGrp="1" noChangeArrowheads="1"/>
          </p:cNvSpPr>
          <p:nvPr>
            <p:ph type="title"/>
          </p:nvPr>
        </p:nvSpPr>
        <p:spPr>
          <a:xfrm>
            <a:off x="457200" y="381000"/>
            <a:ext cx="8229600" cy="685800"/>
          </a:xfrm>
          <a:noFill/>
          <a:ln/>
        </p:spPr>
        <p:txBody>
          <a:bodyPr lIns="90487" tIns="44450" rIns="90487" bIns="44450"/>
          <a:lstStyle/>
          <a:p>
            <a:r>
              <a:rPr lang="en-US" sz="3200" b="1" dirty="0"/>
              <a:t>Multiple myeloma</a:t>
            </a:r>
          </a:p>
        </p:txBody>
      </p:sp>
      <p:pic>
        <p:nvPicPr>
          <p:cNvPr id="20483" name="Picture 3"/>
          <p:cNvPicPr>
            <a:picLocks noChangeArrowheads="1"/>
          </p:cNvPicPr>
          <p:nvPr/>
        </p:nvPicPr>
        <p:blipFill>
          <a:blip r:embed="rId3" cstate="print"/>
          <a:srcRect/>
          <a:stretch>
            <a:fillRect/>
          </a:stretch>
        </p:blipFill>
        <p:spPr bwMode="auto">
          <a:xfrm>
            <a:off x="4191000" y="1981200"/>
            <a:ext cx="4800600" cy="3962400"/>
          </a:xfrm>
          <a:prstGeom prst="rect">
            <a:avLst/>
          </a:prstGeom>
          <a:noFill/>
          <a:ln w="12700">
            <a:noFill/>
            <a:miter lim="800000"/>
            <a:headEnd/>
            <a:tailEnd/>
          </a:ln>
          <a:effectLst/>
        </p:spPr>
      </p:pic>
      <p:sp>
        <p:nvSpPr>
          <p:cNvPr id="20484" name="Rectangle 4"/>
          <p:cNvSpPr>
            <a:spLocks noGrp="1" noChangeArrowheads="1"/>
          </p:cNvSpPr>
          <p:nvPr>
            <p:ph type="body" idx="1"/>
          </p:nvPr>
        </p:nvSpPr>
        <p:spPr>
          <a:xfrm>
            <a:off x="228600" y="1600200"/>
            <a:ext cx="4038600" cy="4495800"/>
          </a:xfrm>
          <a:noFill/>
          <a:ln/>
        </p:spPr>
        <p:txBody>
          <a:bodyPr lIns="90487" tIns="44450" rIns="90487" bIns="44450"/>
          <a:lstStyle/>
          <a:p>
            <a:pPr>
              <a:lnSpc>
                <a:spcPct val="90000"/>
              </a:lnSpc>
            </a:pPr>
            <a:r>
              <a:rPr lang="en-US" sz="2400" dirty="0">
                <a:latin typeface="Arial Narrow" pitchFamily="34" charset="0"/>
              </a:rPr>
              <a:t>Uncontrolled proliferation of </a:t>
            </a:r>
            <a:r>
              <a:rPr lang="en-US" sz="2400" dirty="0" err="1">
                <a:latin typeface="Arial Narrow" pitchFamily="34" charset="0"/>
              </a:rPr>
              <a:t>Ig</a:t>
            </a:r>
            <a:r>
              <a:rPr lang="en-US" sz="2400" dirty="0">
                <a:latin typeface="Arial Narrow" pitchFamily="34" charset="0"/>
              </a:rPr>
              <a:t> secreting plasma cells</a:t>
            </a:r>
          </a:p>
          <a:p>
            <a:pPr lvl="1">
              <a:lnSpc>
                <a:spcPct val="90000"/>
              </a:lnSpc>
            </a:pPr>
            <a:r>
              <a:rPr lang="en-US" sz="2400" dirty="0">
                <a:latin typeface="Arial Narrow" pitchFamily="34" charset="0"/>
              </a:rPr>
              <a:t>most commonly </a:t>
            </a:r>
            <a:r>
              <a:rPr lang="en-US" sz="2400" dirty="0" err="1">
                <a:latin typeface="Arial Narrow" pitchFamily="34" charset="0"/>
              </a:rPr>
              <a:t>IgG</a:t>
            </a:r>
            <a:r>
              <a:rPr lang="en-US" sz="2400" dirty="0">
                <a:latin typeface="Arial Narrow" pitchFamily="34" charset="0"/>
              </a:rPr>
              <a:t> (57%), </a:t>
            </a:r>
            <a:r>
              <a:rPr lang="en-US" sz="2400" dirty="0" err="1">
                <a:latin typeface="Arial Narrow" pitchFamily="34" charset="0"/>
              </a:rPr>
              <a:t>IgA</a:t>
            </a:r>
            <a:r>
              <a:rPr lang="en-US" sz="2400" dirty="0">
                <a:latin typeface="Arial Narrow" pitchFamily="34" charset="0"/>
              </a:rPr>
              <a:t> (21%) or light chain only (18%)</a:t>
            </a:r>
          </a:p>
          <a:p>
            <a:pPr>
              <a:lnSpc>
                <a:spcPct val="90000"/>
              </a:lnSpc>
            </a:pPr>
            <a:r>
              <a:rPr lang="en-US" sz="2400" dirty="0">
                <a:latin typeface="Arial Narrow" pitchFamily="34" charset="0"/>
              </a:rPr>
              <a:t>Twice as frequent in men as women, and in blacks as whites</a:t>
            </a:r>
          </a:p>
          <a:p>
            <a:pPr>
              <a:lnSpc>
                <a:spcPct val="90000"/>
              </a:lnSpc>
            </a:pPr>
            <a:r>
              <a:rPr lang="en-US" sz="2400" dirty="0">
                <a:latin typeface="Arial Narrow" pitchFamily="34" charset="0"/>
              </a:rPr>
              <a:t>1% of all cancers</a:t>
            </a:r>
          </a:p>
          <a:p>
            <a:pPr lvl="1">
              <a:lnSpc>
                <a:spcPct val="90000"/>
              </a:lnSpc>
            </a:pPr>
            <a:r>
              <a:rPr lang="en-US" sz="2400" dirty="0">
                <a:latin typeface="Arial Narrow" pitchFamily="34" charset="0"/>
              </a:rPr>
              <a:t>2% in African Americans</a:t>
            </a:r>
          </a:p>
          <a:p>
            <a:pPr>
              <a:lnSpc>
                <a:spcPct val="90000"/>
              </a:lnSpc>
            </a:pPr>
            <a:r>
              <a:rPr lang="en-US" sz="2400" dirty="0">
                <a:latin typeface="Arial Narrow" pitchFamily="34" charset="0"/>
              </a:rPr>
              <a:t>Incurable</a:t>
            </a:r>
          </a:p>
          <a:p>
            <a:pPr>
              <a:lnSpc>
                <a:spcPct val="90000"/>
              </a:lnSpc>
            </a:pPr>
            <a:r>
              <a:rPr lang="en-US" sz="2400" dirty="0">
                <a:latin typeface="Arial Narrow" pitchFamily="34" charset="0"/>
              </a:rPr>
              <a:t>Median survival 4-6 years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5 year survival (SEER)</a:t>
            </a:r>
            <a:endParaRPr lang="en-US" dirty="0"/>
          </a:p>
        </p:txBody>
      </p:sp>
      <p:pic>
        <p:nvPicPr>
          <p:cNvPr id="4" name="Picture 3"/>
          <p:cNvPicPr>
            <a:picLocks noChangeAspect="1"/>
          </p:cNvPicPr>
          <p:nvPr/>
        </p:nvPicPr>
        <p:blipFill>
          <a:blip r:embed="rId2" cstate="print"/>
          <a:stretch>
            <a:fillRect/>
          </a:stretch>
        </p:blipFill>
        <p:spPr>
          <a:xfrm>
            <a:off x="673100" y="1066800"/>
            <a:ext cx="7797800" cy="5410200"/>
          </a:xfrm>
          <a:prstGeom prst="rect">
            <a:avLst/>
          </a:prstGeom>
        </p:spPr>
      </p:pic>
    </p:spTree>
    <p:extLst>
      <p:ext uri="{BB962C8B-B14F-4D97-AF65-F5344CB8AC3E}">
        <p14:creationId xmlns:p14="http://schemas.microsoft.com/office/powerpoint/2010/main" val="199470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146" name="Rectangle 2"/>
          <p:cNvSpPr>
            <a:spLocks noGrp="1" noChangeArrowheads="1"/>
          </p:cNvSpPr>
          <p:nvPr>
            <p:ph type="title"/>
          </p:nvPr>
        </p:nvSpPr>
        <p:spPr>
          <a:xfrm>
            <a:off x="457200" y="274638"/>
            <a:ext cx="8229600" cy="944562"/>
          </a:xfrm>
        </p:spPr>
        <p:txBody>
          <a:bodyPr/>
          <a:lstStyle/>
          <a:p>
            <a:r>
              <a:rPr lang="en-US" sz="3200" b="1" dirty="0" smtClean="0"/>
              <a:t>Work-up </a:t>
            </a:r>
            <a:r>
              <a:rPr lang="en-US" sz="3200" b="1" dirty="0"/>
              <a:t>in suspected myeloma</a:t>
            </a:r>
          </a:p>
        </p:txBody>
      </p:sp>
      <p:sp>
        <p:nvSpPr>
          <p:cNvPr id="6147" name="Rectangle 3"/>
          <p:cNvSpPr>
            <a:spLocks noGrp="1" noChangeArrowheads="1"/>
          </p:cNvSpPr>
          <p:nvPr>
            <p:ph type="body" idx="1"/>
          </p:nvPr>
        </p:nvSpPr>
        <p:spPr>
          <a:xfrm>
            <a:off x="457200" y="1371600"/>
            <a:ext cx="8229600" cy="5029200"/>
          </a:xfrm>
        </p:spPr>
        <p:txBody>
          <a:bodyPr/>
          <a:lstStyle/>
          <a:p>
            <a:pPr>
              <a:lnSpc>
                <a:spcPct val="90000"/>
              </a:lnSpc>
            </a:pPr>
            <a:r>
              <a:rPr lang="en-US" sz="2400" dirty="0"/>
              <a:t>Assessment of </a:t>
            </a:r>
            <a:r>
              <a:rPr lang="en-US" sz="2400" dirty="0" smtClean="0"/>
              <a:t>serum/urine </a:t>
            </a:r>
            <a:r>
              <a:rPr lang="en-US" sz="2400" dirty="0"/>
              <a:t>protein</a:t>
            </a:r>
          </a:p>
          <a:p>
            <a:pPr lvl="1">
              <a:lnSpc>
                <a:spcPct val="90000"/>
              </a:lnSpc>
            </a:pPr>
            <a:r>
              <a:rPr lang="en-US" sz="2400" dirty="0" smtClean="0"/>
              <a:t>SPEP</a:t>
            </a:r>
            <a:r>
              <a:rPr lang="en-US" sz="2400" dirty="0"/>
              <a:t>/</a:t>
            </a:r>
            <a:r>
              <a:rPr lang="en-US" sz="2400" dirty="0" smtClean="0"/>
              <a:t>IF</a:t>
            </a:r>
            <a:r>
              <a:rPr lang="en-US" sz="2400" dirty="0"/>
              <a:t>, 24 </a:t>
            </a:r>
            <a:r>
              <a:rPr lang="en-US" sz="2400" dirty="0" err="1"/>
              <a:t>hr</a:t>
            </a:r>
            <a:r>
              <a:rPr lang="en-US" sz="2400" dirty="0"/>
              <a:t> urine for UPEP/</a:t>
            </a:r>
            <a:r>
              <a:rPr lang="en-US" sz="2400" dirty="0" smtClean="0"/>
              <a:t>IF </a:t>
            </a:r>
            <a:endParaRPr lang="en-US" sz="2400" dirty="0"/>
          </a:p>
          <a:p>
            <a:pPr lvl="1">
              <a:lnSpc>
                <a:spcPct val="90000"/>
              </a:lnSpc>
            </a:pPr>
            <a:r>
              <a:rPr lang="en-US" sz="2400" dirty="0"/>
              <a:t>Free light </a:t>
            </a:r>
            <a:r>
              <a:rPr lang="en-US" sz="2400" dirty="0" smtClean="0"/>
              <a:t>chains (kappa, lambda)</a:t>
            </a:r>
            <a:endParaRPr lang="en-US" sz="2400" dirty="0"/>
          </a:p>
          <a:p>
            <a:pPr>
              <a:lnSpc>
                <a:spcPct val="90000"/>
              </a:lnSpc>
            </a:pPr>
            <a:r>
              <a:rPr lang="en-US" sz="2400" dirty="0"/>
              <a:t>CBC, </a:t>
            </a:r>
            <a:r>
              <a:rPr lang="en-US" sz="2400" dirty="0" err="1" smtClean="0"/>
              <a:t>sCr</a:t>
            </a:r>
            <a:r>
              <a:rPr lang="en-US" sz="2400" dirty="0" smtClean="0"/>
              <a:t>, </a:t>
            </a:r>
            <a:r>
              <a:rPr lang="en-US" sz="2400" dirty="0"/>
              <a:t>Calcium, Albumin, LDH, </a:t>
            </a:r>
          </a:p>
          <a:p>
            <a:pPr>
              <a:lnSpc>
                <a:spcPct val="90000"/>
              </a:lnSpc>
            </a:pPr>
            <a:r>
              <a:rPr lang="en-US" sz="2400" dirty="0"/>
              <a:t>Serum beta 2 </a:t>
            </a:r>
            <a:r>
              <a:rPr lang="en-US" sz="2400" dirty="0" err="1" smtClean="0"/>
              <a:t>microglobulin</a:t>
            </a:r>
            <a:r>
              <a:rPr lang="en-US" sz="2400" dirty="0" smtClean="0"/>
              <a:t> (B2M)</a:t>
            </a:r>
            <a:endParaRPr lang="en-US" sz="2400" dirty="0"/>
          </a:p>
          <a:p>
            <a:pPr>
              <a:lnSpc>
                <a:spcPct val="90000"/>
              </a:lnSpc>
            </a:pPr>
            <a:r>
              <a:rPr lang="en-US" sz="2400" dirty="0"/>
              <a:t>Skeletal survey</a:t>
            </a:r>
          </a:p>
          <a:p>
            <a:pPr>
              <a:lnSpc>
                <a:spcPct val="90000"/>
              </a:lnSpc>
            </a:pPr>
            <a:r>
              <a:rPr lang="en-US" sz="2400" dirty="0"/>
              <a:t>Bone marrow aspirate and biopsy</a:t>
            </a:r>
          </a:p>
          <a:p>
            <a:pPr lvl="1">
              <a:lnSpc>
                <a:spcPct val="90000"/>
              </a:lnSpc>
            </a:pPr>
            <a:r>
              <a:rPr lang="en-US" sz="2400" dirty="0" err="1"/>
              <a:t>Cytogenetics</a:t>
            </a:r>
            <a:r>
              <a:rPr lang="en-US" sz="2400" dirty="0"/>
              <a:t> </a:t>
            </a:r>
            <a:r>
              <a:rPr lang="en-US" sz="2400" dirty="0" smtClean="0"/>
              <a:t>(</a:t>
            </a:r>
            <a:r>
              <a:rPr lang="en-US" sz="2400" dirty="0"/>
              <a:t>i</a:t>
            </a:r>
            <a:r>
              <a:rPr lang="en-US" sz="2400" dirty="0" smtClean="0"/>
              <a:t>ncluding </a:t>
            </a:r>
            <a:r>
              <a:rPr lang="en-US" sz="2400" dirty="0"/>
              <a:t>FISH)</a:t>
            </a:r>
          </a:p>
          <a:p>
            <a:pPr>
              <a:lnSpc>
                <a:spcPct val="90000"/>
              </a:lnSpc>
            </a:pPr>
            <a:r>
              <a:rPr lang="en-US" sz="2400" dirty="0"/>
              <a:t>Under investigation</a:t>
            </a:r>
            <a:r>
              <a:rPr lang="en-US" sz="2400" dirty="0" smtClean="0"/>
              <a:t>:</a:t>
            </a:r>
            <a:endParaRPr lang="en-US" sz="2400" dirty="0"/>
          </a:p>
          <a:p>
            <a:pPr lvl="1">
              <a:lnSpc>
                <a:spcPct val="90000"/>
              </a:lnSpc>
            </a:pPr>
            <a:r>
              <a:rPr lang="en-US" sz="2400" dirty="0"/>
              <a:t>MRI spine</a:t>
            </a:r>
          </a:p>
          <a:p>
            <a:pPr lvl="1">
              <a:lnSpc>
                <a:spcPct val="90000"/>
              </a:lnSpc>
            </a:pPr>
            <a:r>
              <a:rPr lang="en-US" sz="2400" dirty="0"/>
              <a:t>PET scans</a:t>
            </a:r>
          </a:p>
          <a:p>
            <a:pPr lvl="1">
              <a:lnSpc>
                <a:spcPct val="90000"/>
              </a:lnSpc>
            </a:pPr>
            <a:r>
              <a:rPr lang="en-US" sz="2400" dirty="0"/>
              <a:t>Bone densitometry, Urine n-</a:t>
            </a:r>
            <a:r>
              <a:rPr lang="en-US" sz="2400" dirty="0" err="1"/>
              <a:t>telopeptide</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400800"/>
          </a:xfrm>
          <a:prstGeom prst="rect">
            <a:avLst/>
          </a:prstGeom>
        </p:spPr>
      </p:pic>
      <p:sp>
        <p:nvSpPr>
          <p:cNvPr id="5" name="TextBox 4"/>
          <p:cNvSpPr txBox="1"/>
          <p:nvPr/>
        </p:nvSpPr>
        <p:spPr>
          <a:xfrm>
            <a:off x="1210018" y="6400800"/>
            <a:ext cx="7212093" cy="369332"/>
          </a:xfrm>
          <a:prstGeom prst="rect">
            <a:avLst/>
          </a:prstGeom>
          <a:noFill/>
        </p:spPr>
        <p:txBody>
          <a:bodyPr wrap="square" rtlCol="0">
            <a:spAutoFit/>
          </a:bodyPr>
          <a:lstStyle/>
          <a:p>
            <a:r>
              <a:rPr lang="en-US" dirty="0" smtClean="0"/>
              <a:t>* Kappa and Lambda FLC’s are both increased in renal failure/CKD</a:t>
            </a:r>
            <a:endParaRPr lang="en-US" dirty="0"/>
          </a:p>
        </p:txBody>
      </p:sp>
    </p:spTree>
    <p:extLst>
      <p:ext uri="{BB962C8B-B14F-4D97-AF65-F5344CB8AC3E}">
        <p14:creationId xmlns:p14="http://schemas.microsoft.com/office/powerpoint/2010/main" val="276650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170" name="Rectangle 2"/>
          <p:cNvSpPr>
            <a:spLocks noGrp="1" noChangeArrowheads="1"/>
          </p:cNvSpPr>
          <p:nvPr>
            <p:ph type="title"/>
          </p:nvPr>
        </p:nvSpPr>
        <p:spPr/>
        <p:txBody>
          <a:bodyPr/>
          <a:lstStyle/>
          <a:p>
            <a:r>
              <a:rPr lang="en-US" sz="3200" b="1" dirty="0"/>
              <a:t>Key clinical aspects of myeloma</a:t>
            </a:r>
          </a:p>
        </p:txBody>
      </p:sp>
      <p:sp>
        <p:nvSpPr>
          <p:cNvPr id="7171" name="Rectangle 3"/>
          <p:cNvSpPr>
            <a:spLocks noGrp="1" noChangeArrowheads="1"/>
          </p:cNvSpPr>
          <p:nvPr>
            <p:ph type="body" idx="1"/>
          </p:nvPr>
        </p:nvSpPr>
        <p:spPr>
          <a:xfrm>
            <a:off x="381000" y="2057400"/>
            <a:ext cx="8562975" cy="4114800"/>
          </a:xfrm>
        </p:spPr>
        <p:txBody>
          <a:bodyPr/>
          <a:lstStyle/>
          <a:p>
            <a:r>
              <a:rPr lang="en-US" sz="2400" dirty="0"/>
              <a:t>Predominantly intra-medullary growth.</a:t>
            </a:r>
          </a:p>
          <a:p>
            <a:r>
              <a:rPr lang="en-US" sz="2400" dirty="0"/>
              <a:t>Absence of clinical LN or spleen involvement.</a:t>
            </a:r>
          </a:p>
          <a:p>
            <a:r>
              <a:rPr lang="en-US" sz="2400" dirty="0"/>
              <a:t>Low proliferative </a:t>
            </a:r>
            <a:r>
              <a:rPr lang="en-US" sz="2400" dirty="0" smtClean="0"/>
              <a:t>fraction.</a:t>
            </a:r>
            <a:endParaRPr lang="en-US" sz="2400" dirty="0"/>
          </a:p>
          <a:p>
            <a:r>
              <a:rPr lang="en-US" sz="2400" dirty="0"/>
              <a:t>Long periods of stability in MGUS.</a:t>
            </a:r>
          </a:p>
          <a:p>
            <a:r>
              <a:rPr lang="en-US" sz="2400" dirty="0"/>
              <a:t>Osteoclast activation, osteoblast </a:t>
            </a:r>
            <a:r>
              <a:rPr lang="en-US" sz="2400" dirty="0" smtClean="0"/>
              <a:t>inhibition, </a:t>
            </a:r>
            <a:r>
              <a:rPr lang="en-US" sz="2400" dirty="0"/>
              <a:t>and bone loss.</a:t>
            </a:r>
          </a:p>
          <a:p>
            <a:r>
              <a:rPr lang="en-US" sz="2400" dirty="0"/>
              <a:t>Multi-focal growth of tumor cells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7200"/>
            <a:ext cx="8229600" cy="5668963"/>
          </a:xfrm>
        </p:spPr>
        <p:txBody>
          <a:bodyPr/>
          <a:lstStyle/>
          <a:p>
            <a:pPr algn="just">
              <a:buNone/>
            </a:pPr>
            <a:r>
              <a:rPr lang="en-US" b="1" dirty="0" smtClean="0"/>
              <a:t>This group of disorders includes</a:t>
            </a:r>
            <a:r>
              <a:rPr lang="ru-RU" b="1" dirty="0" smtClean="0"/>
              <a:t>:</a:t>
            </a:r>
          </a:p>
          <a:p>
            <a:pPr algn="just">
              <a:buNone/>
            </a:pPr>
            <a:endParaRPr lang="ru-RU" b="1" dirty="0" smtClean="0"/>
          </a:p>
          <a:p>
            <a:pPr algn="just"/>
            <a:r>
              <a:rPr lang="en-US" sz="2800" dirty="0" smtClean="0"/>
              <a:t>Multiple myeloma, </a:t>
            </a:r>
            <a:endParaRPr lang="ru-RU" sz="2800" dirty="0" smtClean="0"/>
          </a:p>
          <a:p>
            <a:pPr algn="just"/>
            <a:r>
              <a:rPr lang="en-US" sz="2800" dirty="0" smtClean="0"/>
              <a:t>Monoclonal </a:t>
            </a:r>
            <a:r>
              <a:rPr lang="en-US" sz="2800" dirty="0" err="1" smtClean="0"/>
              <a:t>Gammopathy</a:t>
            </a:r>
            <a:r>
              <a:rPr lang="en-US" sz="2800" dirty="0" smtClean="0"/>
              <a:t> of Undetermined Significance (MGUS),</a:t>
            </a:r>
            <a:endParaRPr lang="ru-RU" sz="2800" dirty="0" smtClean="0"/>
          </a:p>
          <a:p>
            <a:pPr algn="just"/>
            <a:r>
              <a:rPr lang="en-US" sz="2800" dirty="0" smtClean="0"/>
              <a:t> Primary </a:t>
            </a:r>
            <a:r>
              <a:rPr lang="en-US" sz="2800" dirty="0" err="1" smtClean="0"/>
              <a:t>amyloidosis</a:t>
            </a:r>
            <a:r>
              <a:rPr lang="en-US" sz="2800" dirty="0" smtClean="0"/>
              <a:t>,</a:t>
            </a:r>
            <a:endParaRPr lang="ru-RU" sz="2800" dirty="0" smtClean="0"/>
          </a:p>
          <a:p>
            <a:pPr algn="just"/>
            <a:r>
              <a:rPr lang="en-US" sz="2800" dirty="0" smtClean="0"/>
              <a:t> Solitary </a:t>
            </a:r>
            <a:r>
              <a:rPr lang="en-US" sz="2800" dirty="0" err="1" smtClean="0"/>
              <a:t>plasmacytoma</a:t>
            </a:r>
            <a:r>
              <a:rPr lang="en-US" sz="2800" dirty="0" smtClean="0"/>
              <a:t>,</a:t>
            </a:r>
            <a:endParaRPr lang="ru-RU" sz="2800" dirty="0" smtClean="0"/>
          </a:p>
          <a:p>
            <a:pPr algn="just"/>
            <a:r>
              <a:rPr lang="en-US" sz="2800" dirty="0" smtClean="0"/>
              <a:t> POEMS (</a:t>
            </a:r>
            <a:r>
              <a:rPr lang="en-US" sz="2800" dirty="0" err="1" smtClean="0"/>
              <a:t>Polyneuropathy</a:t>
            </a:r>
            <a:r>
              <a:rPr lang="en-US" sz="2800" dirty="0" smtClean="0"/>
              <a:t>, </a:t>
            </a:r>
            <a:r>
              <a:rPr lang="en-US" sz="2800" dirty="0" err="1" smtClean="0"/>
              <a:t>Organomegaly</a:t>
            </a:r>
            <a:r>
              <a:rPr lang="en-US" sz="2800" dirty="0" smtClean="0"/>
              <a:t>, </a:t>
            </a:r>
            <a:r>
              <a:rPr lang="en-US" sz="2800" dirty="0" err="1" smtClean="0"/>
              <a:t>Endocrinopathy</a:t>
            </a:r>
            <a:r>
              <a:rPr lang="en-US" sz="2800" dirty="0" smtClean="0"/>
              <a:t>, Monoclonal protein, Skin changes) syndrome</a:t>
            </a:r>
            <a:r>
              <a:rPr lang="ru-RU" sz="2800" dirty="0" smtClean="0"/>
              <a:t>,</a:t>
            </a:r>
          </a:p>
          <a:p>
            <a:pPr algn="just"/>
            <a:r>
              <a:rPr lang="en-US" sz="2800" dirty="0" smtClean="0"/>
              <a:t> </a:t>
            </a:r>
            <a:r>
              <a:rPr lang="en-US" sz="2800" dirty="0" err="1" smtClean="0"/>
              <a:t>Waldenström’s</a:t>
            </a:r>
            <a:r>
              <a:rPr lang="en-US" sz="2800" dirty="0" smtClean="0"/>
              <a:t> </a:t>
            </a:r>
            <a:r>
              <a:rPr lang="en-US" sz="2800" dirty="0" err="1" smtClean="0"/>
              <a:t>macroglobulinemia</a:t>
            </a:r>
            <a:endParaRPr lang="ru-RU"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b="1" dirty="0" smtClean="0"/>
              <a:t>Clinical presentation</a:t>
            </a:r>
            <a:endParaRPr lang="en-US" b="1" dirty="0"/>
          </a:p>
        </p:txBody>
      </p:sp>
      <p:pic>
        <p:nvPicPr>
          <p:cNvPr id="4" name="Picture 3"/>
          <p:cNvPicPr>
            <a:picLocks noChangeAspect="1"/>
          </p:cNvPicPr>
          <p:nvPr/>
        </p:nvPicPr>
        <p:blipFill>
          <a:blip r:embed="rId2" cstate="print"/>
          <a:stretch>
            <a:fillRect/>
          </a:stretch>
        </p:blipFill>
        <p:spPr>
          <a:xfrm>
            <a:off x="0" y="838200"/>
            <a:ext cx="9144000" cy="6019800"/>
          </a:xfrm>
          <a:prstGeom prst="rect">
            <a:avLst/>
          </a:prstGeom>
        </p:spPr>
      </p:pic>
    </p:spTree>
    <p:extLst>
      <p:ext uri="{BB962C8B-B14F-4D97-AF65-F5344CB8AC3E}">
        <p14:creationId xmlns:p14="http://schemas.microsoft.com/office/powerpoint/2010/main" val="218284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2" name="Group 4"/>
          <p:cNvGrpSpPr/>
          <p:nvPr/>
        </p:nvGrpSpPr>
        <p:grpSpPr>
          <a:xfrm>
            <a:off x="4191000" y="2895600"/>
            <a:ext cx="533400" cy="609600"/>
            <a:chOff x="2209800" y="2895600"/>
            <a:chExt cx="533400" cy="609600"/>
          </a:xfrm>
        </p:grpSpPr>
        <p:sp>
          <p:nvSpPr>
            <p:cNvPr id="6" name="Oval 14"/>
            <p:cNvSpPr>
              <a:spLocks noChangeArrowheads="1"/>
            </p:cNvSpPr>
            <p:nvPr/>
          </p:nvSpPr>
          <p:spPr bwMode="auto">
            <a:xfrm>
              <a:off x="2209800" y="2895600"/>
              <a:ext cx="533400" cy="609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7" name="Oval 15"/>
            <p:cNvSpPr>
              <a:spLocks noChangeArrowheads="1"/>
            </p:cNvSpPr>
            <p:nvPr/>
          </p:nvSpPr>
          <p:spPr bwMode="auto">
            <a:xfrm>
              <a:off x="23622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sz="4400">
                <a:solidFill>
                  <a:schemeClr val="bg1"/>
                </a:solidFill>
                <a:latin typeface="Times New Roman" pitchFamily="18" charset="0"/>
              </a:endParaRPr>
            </a:p>
          </p:txBody>
        </p:sp>
      </p:grpSp>
      <p:grpSp>
        <p:nvGrpSpPr>
          <p:cNvPr id="3" name="Group 7"/>
          <p:cNvGrpSpPr/>
          <p:nvPr/>
        </p:nvGrpSpPr>
        <p:grpSpPr>
          <a:xfrm>
            <a:off x="3810000" y="2590800"/>
            <a:ext cx="533400" cy="609600"/>
            <a:chOff x="2209800" y="2895600"/>
            <a:chExt cx="533400" cy="609600"/>
          </a:xfrm>
        </p:grpSpPr>
        <p:sp>
          <p:nvSpPr>
            <p:cNvPr id="9" name="Oval 14"/>
            <p:cNvSpPr>
              <a:spLocks noChangeArrowheads="1"/>
            </p:cNvSpPr>
            <p:nvPr/>
          </p:nvSpPr>
          <p:spPr bwMode="auto">
            <a:xfrm>
              <a:off x="2209800" y="2895600"/>
              <a:ext cx="533400" cy="609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10" name="Oval 15"/>
            <p:cNvSpPr>
              <a:spLocks noChangeArrowheads="1"/>
            </p:cNvSpPr>
            <p:nvPr/>
          </p:nvSpPr>
          <p:spPr bwMode="auto">
            <a:xfrm>
              <a:off x="23622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sz="4400">
                <a:solidFill>
                  <a:schemeClr val="bg1"/>
                </a:solidFill>
                <a:latin typeface="Times New Roman" pitchFamily="18" charset="0"/>
              </a:endParaRPr>
            </a:p>
          </p:txBody>
        </p:sp>
      </p:grpSp>
      <p:grpSp>
        <p:nvGrpSpPr>
          <p:cNvPr id="4" name="Group 10"/>
          <p:cNvGrpSpPr/>
          <p:nvPr/>
        </p:nvGrpSpPr>
        <p:grpSpPr>
          <a:xfrm>
            <a:off x="4572000" y="3276600"/>
            <a:ext cx="533400" cy="609600"/>
            <a:chOff x="2209800" y="2895600"/>
            <a:chExt cx="533400" cy="609600"/>
          </a:xfrm>
        </p:grpSpPr>
        <p:sp>
          <p:nvSpPr>
            <p:cNvPr id="12" name="Oval 14"/>
            <p:cNvSpPr>
              <a:spLocks noChangeArrowheads="1"/>
            </p:cNvSpPr>
            <p:nvPr/>
          </p:nvSpPr>
          <p:spPr bwMode="auto">
            <a:xfrm>
              <a:off x="2209800" y="2895600"/>
              <a:ext cx="533400" cy="609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13" name="Oval 15"/>
            <p:cNvSpPr>
              <a:spLocks noChangeArrowheads="1"/>
            </p:cNvSpPr>
            <p:nvPr/>
          </p:nvSpPr>
          <p:spPr bwMode="auto">
            <a:xfrm>
              <a:off x="23622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sz="4400">
                <a:solidFill>
                  <a:schemeClr val="bg1"/>
                </a:solidFill>
                <a:latin typeface="Times New Roman" pitchFamily="18" charset="0"/>
              </a:endParaRPr>
            </a:p>
          </p:txBody>
        </p:sp>
      </p:grpSp>
      <p:grpSp>
        <p:nvGrpSpPr>
          <p:cNvPr id="5" name="Group 13"/>
          <p:cNvGrpSpPr/>
          <p:nvPr/>
        </p:nvGrpSpPr>
        <p:grpSpPr>
          <a:xfrm>
            <a:off x="3886200" y="3352800"/>
            <a:ext cx="533400" cy="609600"/>
            <a:chOff x="2209800" y="2895600"/>
            <a:chExt cx="533400" cy="609600"/>
          </a:xfrm>
        </p:grpSpPr>
        <p:sp>
          <p:nvSpPr>
            <p:cNvPr id="15" name="Oval 14"/>
            <p:cNvSpPr>
              <a:spLocks noChangeArrowheads="1"/>
            </p:cNvSpPr>
            <p:nvPr/>
          </p:nvSpPr>
          <p:spPr bwMode="auto">
            <a:xfrm>
              <a:off x="2209800" y="2895600"/>
              <a:ext cx="533400" cy="609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16" name="Oval 15"/>
            <p:cNvSpPr>
              <a:spLocks noChangeArrowheads="1"/>
            </p:cNvSpPr>
            <p:nvPr/>
          </p:nvSpPr>
          <p:spPr bwMode="auto">
            <a:xfrm>
              <a:off x="23622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sz="4400">
                <a:solidFill>
                  <a:schemeClr val="bg1"/>
                </a:solidFill>
                <a:latin typeface="Times New Roman" pitchFamily="18" charset="0"/>
              </a:endParaRPr>
            </a:p>
          </p:txBody>
        </p:sp>
      </p:grpSp>
      <p:grpSp>
        <p:nvGrpSpPr>
          <p:cNvPr id="8" name="Group 16"/>
          <p:cNvGrpSpPr/>
          <p:nvPr/>
        </p:nvGrpSpPr>
        <p:grpSpPr>
          <a:xfrm>
            <a:off x="4572000" y="2590800"/>
            <a:ext cx="533400" cy="609600"/>
            <a:chOff x="2209800" y="2895600"/>
            <a:chExt cx="533400" cy="609600"/>
          </a:xfrm>
        </p:grpSpPr>
        <p:sp>
          <p:nvSpPr>
            <p:cNvPr id="18" name="Oval 14"/>
            <p:cNvSpPr>
              <a:spLocks noChangeArrowheads="1"/>
            </p:cNvSpPr>
            <p:nvPr/>
          </p:nvSpPr>
          <p:spPr bwMode="auto">
            <a:xfrm>
              <a:off x="2209800" y="2895600"/>
              <a:ext cx="533400" cy="609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19" name="Oval 15"/>
            <p:cNvSpPr>
              <a:spLocks noChangeArrowheads="1"/>
            </p:cNvSpPr>
            <p:nvPr/>
          </p:nvSpPr>
          <p:spPr bwMode="auto">
            <a:xfrm>
              <a:off x="2362200" y="3200400"/>
              <a:ext cx="228600" cy="228600"/>
            </a:xfrm>
            <a:prstGeom prst="ellipse">
              <a:avLst/>
            </a:prstGeom>
            <a:solidFill>
              <a:schemeClr val="tx1"/>
            </a:solidFill>
            <a:ln w="9525">
              <a:solidFill>
                <a:schemeClr val="tx1"/>
              </a:solidFill>
              <a:round/>
              <a:headEnd/>
              <a:tailEnd/>
            </a:ln>
          </p:spPr>
          <p:txBody>
            <a:bodyPr wrap="none" anchor="ctr"/>
            <a:lstStyle/>
            <a:p>
              <a:pPr algn="ctr" eaLnBrk="0" hangingPunct="0"/>
              <a:endParaRPr lang="en-US" sz="4400">
                <a:solidFill>
                  <a:schemeClr val="bg1"/>
                </a:solidFill>
                <a:latin typeface="Times New Roman" pitchFamily="18" charset="0"/>
              </a:endParaRPr>
            </a:p>
          </p:txBody>
        </p:sp>
      </p:grpSp>
      <p:cxnSp>
        <p:nvCxnSpPr>
          <p:cNvPr id="21" name="Straight Arrow Connector 20"/>
          <p:cNvCxnSpPr/>
          <p:nvPr/>
        </p:nvCxnSpPr>
        <p:spPr>
          <a:xfrm flipH="1" flipV="1">
            <a:off x="2819400" y="2209800"/>
            <a:ext cx="9144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838200" y="1905000"/>
            <a:ext cx="2383986" cy="1323439"/>
          </a:xfrm>
          <a:prstGeom prst="rect">
            <a:avLst/>
          </a:prstGeom>
          <a:noFill/>
        </p:spPr>
        <p:txBody>
          <a:bodyPr wrap="none" rtlCol="0">
            <a:spAutoFit/>
          </a:bodyPr>
          <a:lstStyle/>
          <a:p>
            <a:r>
              <a:rPr lang="en-US" dirty="0" smtClean="0"/>
              <a:t>   </a:t>
            </a:r>
            <a:r>
              <a:rPr lang="en-US" sz="2000" dirty="0" err="1" smtClean="0"/>
              <a:t>Osteoclast</a:t>
            </a:r>
            <a:endParaRPr lang="en-US" sz="2000" dirty="0"/>
          </a:p>
          <a:p>
            <a:r>
              <a:rPr lang="en-US" sz="2000" dirty="0" smtClean="0"/>
              <a:t>   </a:t>
            </a:r>
            <a:r>
              <a:rPr lang="en-US" sz="2000" dirty="0" err="1" smtClean="0"/>
              <a:t>Osteoblast</a:t>
            </a:r>
            <a:endParaRPr lang="en-US" sz="2000" dirty="0" smtClean="0"/>
          </a:p>
          <a:p>
            <a:r>
              <a:rPr lang="en-US" sz="2000" dirty="0" smtClean="0">
                <a:solidFill>
                  <a:srgbClr val="FF0000"/>
                </a:solidFill>
              </a:rPr>
              <a:t>LYTIC BONE DZ</a:t>
            </a:r>
          </a:p>
          <a:p>
            <a:r>
              <a:rPr lang="en-US" sz="2000" dirty="0" smtClean="0">
                <a:solidFill>
                  <a:srgbClr val="FF0000"/>
                </a:solidFill>
              </a:rPr>
              <a:t>HYPERCALCEMIA</a:t>
            </a:r>
            <a:endParaRPr lang="en-US" sz="2000" dirty="0">
              <a:solidFill>
                <a:srgbClr val="FF0000"/>
              </a:solidFill>
            </a:endParaRPr>
          </a:p>
        </p:txBody>
      </p:sp>
      <p:cxnSp>
        <p:nvCxnSpPr>
          <p:cNvPr id="24" name="Straight Arrow Connector 23"/>
          <p:cNvCxnSpPr/>
          <p:nvPr/>
        </p:nvCxnSpPr>
        <p:spPr>
          <a:xfrm flipH="1">
            <a:off x="2971800" y="3886200"/>
            <a:ext cx="8382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914400" y="4419600"/>
            <a:ext cx="2002471" cy="707886"/>
          </a:xfrm>
          <a:prstGeom prst="rect">
            <a:avLst/>
          </a:prstGeom>
          <a:noFill/>
        </p:spPr>
        <p:txBody>
          <a:bodyPr wrap="none" rtlCol="0">
            <a:spAutoFit/>
          </a:bodyPr>
          <a:lstStyle/>
          <a:p>
            <a:r>
              <a:rPr lang="en-US" dirty="0" smtClean="0"/>
              <a:t>   </a:t>
            </a:r>
            <a:r>
              <a:rPr lang="en-US" sz="2000" dirty="0" err="1" smtClean="0"/>
              <a:t>Erythropoiesis</a:t>
            </a:r>
            <a:endParaRPr lang="en-US" sz="2000" dirty="0" smtClean="0"/>
          </a:p>
          <a:p>
            <a:r>
              <a:rPr lang="en-US" sz="2000" dirty="0" smtClean="0">
                <a:solidFill>
                  <a:srgbClr val="FF0000"/>
                </a:solidFill>
              </a:rPr>
              <a:t>ANEMIA</a:t>
            </a:r>
            <a:endParaRPr lang="en-US" sz="2000" dirty="0">
              <a:solidFill>
                <a:srgbClr val="FF0000"/>
              </a:solidFill>
            </a:endParaRPr>
          </a:p>
        </p:txBody>
      </p:sp>
      <p:cxnSp>
        <p:nvCxnSpPr>
          <p:cNvPr id="29" name="Straight Arrow Connector 28"/>
          <p:cNvCxnSpPr/>
          <p:nvPr/>
        </p:nvCxnSpPr>
        <p:spPr>
          <a:xfrm flipV="1">
            <a:off x="6553200" y="40386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5181600" y="2133600"/>
            <a:ext cx="9144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5257800" y="3810000"/>
            <a:ext cx="9144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6400800" y="1828800"/>
            <a:ext cx="2207656" cy="1015663"/>
          </a:xfrm>
          <a:prstGeom prst="rect">
            <a:avLst/>
          </a:prstGeom>
          <a:noFill/>
        </p:spPr>
        <p:txBody>
          <a:bodyPr wrap="none" rtlCol="0">
            <a:spAutoFit/>
          </a:bodyPr>
          <a:lstStyle/>
          <a:p>
            <a:r>
              <a:rPr lang="en-US" dirty="0" smtClean="0"/>
              <a:t>    </a:t>
            </a:r>
            <a:r>
              <a:rPr lang="en-US" sz="2000" dirty="0" err="1" smtClean="0"/>
              <a:t>Ig</a:t>
            </a:r>
            <a:r>
              <a:rPr lang="en-US" sz="2000" dirty="0" smtClean="0"/>
              <a:t> deposition</a:t>
            </a:r>
          </a:p>
          <a:p>
            <a:r>
              <a:rPr lang="en-US" sz="2000" dirty="0" smtClean="0"/>
              <a:t>Cast nephropathy</a:t>
            </a:r>
          </a:p>
          <a:p>
            <a:r>
              <a:rPr lang="en-US" sz="2000" dirty="0" smtClean="0">
                <a:solidFill>
                  <a:srgbClr val="FF0000"/>
                </a:solidFill>
              </a:rPr>
              <a:t>RENAL FAILURE</a:t>
            </a:r>
            <a:endParaRPr lang="en-US" sz="2000" dirty="0">
              <a:solidFill>
                <a:srgbClr val="FF0000"/>
              </a:solidFill>
            </a:endParaRPr>
          </a:p>
        </p:txBody>
      </p:sp>
      <p:sp>
        <p:nvSpPr>
          <p:cNvPr id="37" name="TextBox 36"/>
          <p:cNvSpPr txBox="1"/>
          <p:nvPr/>
        </p:nvSpPr>
        <p:spPr>
          <a:xfrm>
            <a:off x="6477000" y="4038600"/>
            <a:ext cx="2162772" cy="1015663"/>
          </a:xfrm>
          <a:prstGeom prst="rect">
            <a:avLst/>
          </a:prstGeom>
          <a:noFill/>
        </p:spPr>
        <p:txBody>
          <a:bodyPr wrap="none" rtlCol="0">
            <a:spAutoFit/>
          </a:bodyPr>
          <a:lstStyle/>
          <a:p>
            <a:r>
              <a:rPr lang="en-US" sz="2000" dirty="0" smtClean="0"/>
              <a:t>  Immune-paresis</a:t>
            </a:r>
          </a:p>
          <a:p>
            <a:r>
              <a:rPr lang="en-US" sz="2000" dirty="0" err="1" smtClean="0"/>
              <a:t>Hypogamm</a:t>
            </a:r>
            <a:endParaRPr lang="en-US" sz="2000" dirty="0" smtClean="0"/>
          </a:p>
          <a:p>
            <a:r>
              <a:rPr lang="en-US" sz="2000" dirty="0" smtClean="0">
                <a:solidFill>
                  <a:srgbClr val="FF0000"/>
                </a:solidFill>
              </a:rPr>
              <a:t>INFECTION</a:t>
            </a:r>
            <a:endParaRPr lang="en-US" sz="2000" dirty="0">
              <a:solidFill>
                <a:srgbClr val="FF0000"/>
              </a:solidFill>
            </a:endParaRPr>
          </a:p>
        </p:txBody>
      </p:sp>
      <p:cxnSp>
        <p:nvCxnSpPr>
          <p:cNvPr id="38" name="Straight Arrow Connector 37"/>
          <p:cNvCxnSpPr/>
          <p:nvPr/>
        </p:nvCxnSpPr>
        <p:spPr>
          <a:xfrm>
            <a:off x="990600" y="44958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990600" y="22860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6553200" y="19050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V="1">
            <a:off x="990600" y="19812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228601" y="457200"/>
            <a:ext cx="8686800" cy="523220"/>
          </a:xfrm>
          <a:prstGeom prst="rect">
            <a:avLst/>
          </a:prstGeom>
          <a:noFill/>
        </p:spPr>
        <p:txBody>
          <a:bodyPr wrap="square" rtlCol="0">
            <a:spAutoFit/>
          </a:bodyPr>
          <a:lstStyle/>
          <a:p>
            <a:pPr algn="ctr"/>
            <a:r>
              <a:rPr lang="en-US" sz="2800" b="1" dirty="0" smtClean="0"/>
              <a:t>Manifestations of Clonal Plasma Cell Proliferation</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b="1" dirty="0" smtClean="0"/>
              <a:t>Historical aside</a:t>
            </a:r>
            <a:r>
              <a:rPr lang="en-US" dirty="0" smtClean="0"/>
              <a:t>…</a:t>
            </a:r>
            <a:endParaRPr lang="en-US" dirty="0"/>
          </a:p>
        </p:txBody>
      </p:sp>
      <p:pic>
        <p:nvPicPr>
          <p:cNvPr id="4" name="Picture 3"/>
          <p:cNvPicPr>
            <a:picLocks noChangeAspect="1"/>
          </p:cNvPicPr>
          <p:nvPr/>
        </p:nvPicPr>
        <p:blipFill>
          <a:blip r:embed="rId2" cstate="print"/>
          <a:stretch>
            <a:fillRect/>
          </a:stretch>
        </p:blipFill>
        <p:spPr>
          <a:xfrm>
            <a:off x="228600" y="914400"/>
            <a:ext cx="8686800" cy="4800600"/>
          </a:xfrm>
          <a:prstGeom prst="rect">
            <a:avLst/>
          </a:prstGeom>
        </p:spPr>
      </p:pic>
      <p:sp>
        <p:nvSpPr>
          <p:cNvPr id="5" name="TextBox 4"/>
          <p:cNvSpPr txBox="1"/>
          <p:nvPr/>
        </p:nvSpPr>
        <p:spPr>
          <a:xfrm>
            <a:off x="304800" y="5867399"/>
            <a:ext cx="8690183" cy="923330"/>
          </a:xfrm>
          <a:prstGeom prst="rect">
            <a:avLst/>
          </a:prstGeom>
          <a:noFill/>
        </p:spPr>
        <p:txBody>
          <a:bodyPr wrap="square" rtlCol="0">
            <a:spAutoFit/>
          </a:bodyPr>
          <a:lstStyle/>
          <a:p>
            <a:r>
              <a:rPr lang="en-US" dirty="0" smtClean="0"/>
              <a:t>At age 39, developed fatigue and bone pain from several fractures. </a:t>
            </a:r>
            <a:r>
              <a:rPr lang="en-US" dirty="0"/>
              <a:t>S</a:t>
            </a:r>
            <a:r>
              <a:rPr lang="en-US" dirty="0" smtClean="0"/>
              <a:t>he died 4 years later; autopsy showed that her marrow was replaced by a red, gelatinous substance</a:t>
            </a:r>
            <a:endParaRPr lang="en-US" dirty="0"/>
          </a:p>
        </p:txBody>
      </p:sp>
    </p:spTree>
    <p:extLst>
      <p:ext uri="{BB962C8B-B14F-4D97-AF65-F5344CB8AC3E}">
        <p14:creationId xmlns:p14="http://schemas.microsoft.com/office/powerpoint/2010/main" val="4132657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290" name="Rectangle 2"/>
          <p:cNvSpPr>
            <a:spLocks noGrp="1" noChangeArrowheads="1"/>
          </p:cNvSpPr>
          <p:nvPr>
            <p:ph type="title"/>
          </p:nvPr>
        </p:nvSpPr>
        <p:spPr>
          <a:xfrm>
            <a:off x="76200" y="304801"/>
            <a:ext cx="8926513" cy="685799"/>
          </a:xfrm>
        </p:spPr>
        <p:txBody>
          <a:bodyPr>
            <a:normAutofit/>
          </a:bodyPr>
          <a:lstStyle/>
          <a:p>
            <a:pPr eaLnBrk="1" hangingPunct="1"/>
            <a:r>
              <a:rPr lang="en-US" altLang="en-US" sz="3200" b="1" dirty="0" smtClean="0"/>
              <a:t>Multiple Myeloma: Skeletal Complications</a:t>
            </a:r>
          </a:p>
        </p:txBody>
      </p:sp>
      <p:pic>
        <p:nvPicPr>
          <p:cNvPr id="12291" name="Picture 3"/>
          <p:cNvPicPr>
            <a:picLocks noChangeAspect="1" noChangeArrowheads="1"/>
          </p:cNvPicPr>
          <p:nvPr/>
        </p:nvPicPr>
        <p:blipFill>
          <a:blip r:embed="rId3" cstate="print"/>
          <a:srcRect/>
          <a:stretch>
            <a:fillRect/>
          </a:stretch>
        </p:blipFill>
        <p:spPr bwMode="auto">
          <a:xfrm>
            <a:off x="363538" y="1143000"/>
            <a:ext cx="3429000" cy="5453063"/>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3919538" y="1143000"/>
            <a:ext cx="515143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39700" y="228600"/>
            <a:ext cx="8864600" cy="6400800"/>
          </a:xfrm>
          <a:prstGeom prst="rect">
            <a:avLst/>
          </a:prstGeom>
        </p:spPr>
      </p:pic>
    </p:spTree>
    <p:extLst>
      <p:ext uri="{BB962C8B-B14F-4D97-AF65-F5344CB8AC3E}">
        <p14:creationId xmlns:p14="http://schemas.microsoft.com/office/powerpoint/2010/main" val="2916933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338" name="Rectangle 2050"/>
          <p:cNvSpPr>
            <a:spLocks noGrp="1" noChangeArrowheads="1"/>
          </p:cNvSpPr>
          <p:nvPr>
            <p:ph type="title"/>
          </p:nvPr>
        </p:nvSpPr>
        <p:spPr>
          <a:xfrm>
            <a:off x="685800" y="-152400"/>
            <a:ext cx="7772400" cy="1514475"/>
          </a:xfrm>
        </p:spPr>
        <p:txBody>
          <a:bodyPr/>
          <a:lstStyle/>
          <a:p>
            <a:pPr eaLnBrk="1" hangingPunct="1"/>
            <a:r>
              <a:rPr lang="en-US" dirty="0" smtClean="0"/>
              <a:t>Renal Pathology in MM</a:t>
            </a:r>
          </a:p>
        </p:txBody>
      </p:sp>
      <p:pic>
        <p:nvPicPr>
          <p:cNvPr id="14339" name="Picture 2051" descr="LCDD"/>
          <p:cNvPicPr>
            <a:picLocks noChangeAspect="1" noChangeArrowheads="1"/>
          </p:cNvPicPr>
          <p:nvPr/>
        </p:nvPicPr>
        <p:blipFill>
          <a:blip r:embed="rId3" cstate="print"/>
          <a:srcRect/>
          <a:stretch>
            <a:fillRect/>
          </a:stretch>
        </p:blipFill>
        <p:spPr bwMode="auto">
          <a:xfrm>
            <a:off x="628650" y="1330325"/>
            <a:ext cx="3484563" cy="2319338"/>
          </a:xfrm>
          <a:prstGeom prst="rect">
            <a:avLst/>
          </a:prstGeom>
          <a:noFill/>
          <a:ln w="9525">
            <a:noFill/>
            <a:miter lim="800000"/>
            <a:headEnd/>
            <a:tailEnd/>
          </a:ln>
        </p:spPr>
      </p:pic>
      <p:pic>
        <p:nvPicPr>
          <p:cNvPr id="14340" name="Picture 2052" descr="LCDD Immunostain"/>
          <p:cNvPicPr>
            <a:picLocks noChangeAspect="1" noChangeArrowheads="1"/>
          </p:cNvPicPr>
          <p:nvPr/>
        </p:nvPicPr>
        <p:blipFill>
          <a:blip r:embed="rId4" cstate="print"/>
          <a:srcRect/>
          <a:stretch>
            <a:fillRect/>
          </a:stretch>
        </p:blipFill>
        <p:spPr bwMode="auto">
          <a:xfrm>
            <a:off x="4870450" y="1330325"/>
            <a:ext cx="3462338" cy="2305050"/>
          </a:xfrm>
          <a:prstGeom prst="rect">
            <a:avLst/>
          </a:prstGeom>
          <a:noFill/>
          <a:ln w="9525">
            <a:noFill/>
            <a:miter lim="800000"/>
            <a:headEnd/>
            <a:tailEnd/>
          </a:ln>
        </p:spPr>
      </p:pic>
      <p:pic>
        <p:nvPicPr>
          <p:cNvPr id="14341" name="Picture 2053" descr="LCCN"/>
          <p:cNvPicPr>
            <a:picLocks noChangeAspect="1" noChangeArrowheads="1"/>
          </p:cNvPicPr>
          <p:nvPr/>
        </p:nvPicPr>
        <p:blipFill>
          <a:blip r:embed="rId5" cstate="print"/>
          <a:srcRect/>
          <a:stretch>
            <a:fillRect/>
          </a:stretch>
        </p:blipFill>
        <p:spPr bwMode="auto">
          <a:xfrm>
            <a:off x="635000" y="4222750"/>
            <a:ext cx="3479800" cy="2316163"/>
          </a:xfrm>
          <a:prstGeom prst="rect">
            <a:avLst/>
          </a:prstGeom>
          <a:noFill/>
          <a:ln w="9525">
            <a:noFill/>
            <a:miter lim="800000"/>
            <a:headEnd/>
            <a:tailEnd/>
          </a:ln>
        </p:spPr>
      </p:pic>
      <p:pic>
        <p:nvPicPr>
          <p:cNvPr id="14342" name="Picture 2054" descr="Amyloid Congo Red"/>
          <p:cNvPicPr>
            <a:picLocks noChangeAspect="1" noChangeArrowheads="1"/>
          </p:cNvPicPr>
          <p:nvPr/>
        </p:nvPicPr>
        <p:blipFill>
          <a:blip r:embed="rId6" cstate="print"/>
          <a:srcRect/>
          <a:stretch>
            <a:fillRect/>
          </a:stretch>
        </p:blipFill>
        <p:spPr bwMode="auto">
          <a:xfrm>
            <a:off x="4914900" y="4222750"/>
            <a:ext cx="3497263" cy="2328863"/>
          </a:xfrm>
          <a:prstGeom prst="rect">
            <a:avLst/>
          </a:prstGeom>
          <a:noFill/>
          <a:ln w="9525">
            <a:noFill/>
            <a:miter lim="800000"/>
            <a:headEnd/>
            <a:tailEnd/>
          </a:ln>
        </p:spPr>
      </p:pic>
      <p:sp>
        <p:nvSpPr>
          <p:cNvPr id="14343" name="Text Box 2055"/>
          <p:cNvSpPr txBox="1">
            <a:spLocks noChangeArrowheads="1"/>
          </p:cNvSpPr>
          <p:nvPr/>
        </p:nvSpPr>
        <p:spPr bwMode="auto">
          <a:xfrm>
            <a:off x="2790825" y="976313"/>
            <a:ext cx="3613150" cy="366712"/>
          </a:xfrm>
          <a:prstGeom prst="rect">
            <a:avLst/>
          </a:prstGeom>
          <a:noFill/>
          <a:ln w="25400">
            <a:noFill/>
            <a:miter lim="800000"/>
            <a:headEnd type="none" w="sm" len="sm"/>
            <a:tailEnd type="none" w="sm" len="sm"/>
          </a:ln>
        </p:spPr>
        <p:txBody>
          <a:bodyPr wrap="none">
            <a:spAutoFit/>
          </a:bodyPr>
          <a:lstStyle/>
          <a:p>
            <a:pPr algn="ctr" eaLnBrk="0" hangingPunct="0"/>
            <a:r>
              <a:rPr lang="en-US" sz="1800" b="1" dirty="0">
                <a:latin typeface="Arial" charset="0"/>
              </a:rPr>
              <a:t>Light Chain Deposition Disease</a:t>
            </a:r>
          </a:p>
        </p:txBody>
      </p:sp>
      <p:sp>
        <p:nvSpPr>
          <p:cNvPr id="14344" name="Text Box 2056"/>
          <p:cNvSpPr txBox="1">
            <a:spLocks noChangeArrowheads="1"/>
          </p:cNvSpPr>
          <p:nvPr/>
        </p:nvSpPr>
        <p:spPr bwMode="auto">
          <a:xfrm>
            <a:off x="625475" y="3897313"/>
            <a:ext cx="3473450" cy="366712"/>
          </a:xfrm>
          <a:prstGeom prst="rect">
            <a:avLst/>
          </a:prstGeom>
          <a:noFill/>
          <a:ln w="25400">
            <a:noFill/>
            <a:miter lim="800000"/>
            <a:headEnd type="none" w="sm" len="sm"/>
            <a:tailEnd type="none" w="sm" len="sm"/>
          </a:ln>
        </p:spPr>
        <p:txBody>
          <a:bodyPr wrap="none">
            <a:spAutoFit/>
          </a:bodyPr>
          <a:lstStyle/>
          <a:p>
            <a:pPr algn="ctr" eaLnBrk="0" hangingPunct="0"/>
            <a:r>
              <a:rPr lang="en-US" sz="1800" b="1">
                <a:latin typeface="Arial" charset="0"/>
              </a:rPr>
              <a:t>Light Chain Cast Nephropathy</a:t>
            </a:r>
          </a:p>
        </p:txBody>
      </p:sp>
      <p:sp>
        <p:nvSpPr>
          <p:cNvPr id="14345" name="Text Box 2057"/>
          <p:cNvSpPr txBox="1">
            <a:spLocks noChangeArrowheads="1"/>
          </p:cNvSpPr>
          <p:nvPr/>
        </p:nvSpPr>
        <p:spPr bwMode="auto">
          <a:xfrm>
            <a:off x="5800725" y="3897313"/>
            <a:ext cx="1454150" cy="366712"/>
          </a:xfrm>
          <a:prstGeom prst="rect">
            <a:avLst/>
          </a:prstGeom>
          <a:noFill/>
          <a:ln w="25400">
            <a:noFill/>
            <a:miter lim="800000"/>
            <a:headEnd type="none" w="sm" len="sm"/>
            <a:tailEnd type="none" w="sm" len="sm"/>
          </a:ln>
        </p:spPr>
        <p:txBody>
          <a:bodyPr wrap="none">
            <a:spAutoFit/>
          </a:bodyPr>
          <a:lstStyle/>
          <a:p>
            <a:pPr algn="ctr" eaLnBrk="0" hangingPunct="0"/>
            <a:r>
              <a:rPr lang="en-US" sz="1800" b="1">
                <a:latin typeface="Arial" charset="0"/>
              </a:rPr>
              <a:t>AL Amyloid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useBgFill="1">
        <p:nvSpPr>
          <p:cNvPr id="5" name="Rectangle 4"/>
          <p:cNvSpPr/>
          <p:nvPr/>
        </p:nvSpPr>
        <p:spPr>
          <a:xfrm>
            <a:off x="914400" y="1828800"/>
            <a:ext cx="7239000" cy="5334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45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54000" y="123428"/>
            <a:ext cx="8661400" cy="6582172"/>
          </a:xfrm>
          <a:prstGeom prst="rect">
            <a:avLst/>
          </a:prstGeom>
        </p:spPr>
      </p:pic>
    </p:spTree>
    <p:extLst>
      <p:ext uri="{BB962C8B-B14F-4D97-AF65-F5344CB8AC3E}">
        <p14:creationId xmlns:p14="http://schemas.microsoft.com/office/powerpoint/2010/main" val="110738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Diagnosing Myeloma</a:t>
            </a:r>
            <a:endParaRPr lang="en-US" b="1" dirty="0"/>
          </a:p>
        </p:txBody>
      </p:sp>
      <p:sp>
        <p:nvSpPr>
          <p:cNvPr id="3" name="Content Placeholder 2"/>
          <p:cNvSpPr>
            <a:spLocks noGrp="1"/>
          </p:cNvSpPr>
          <p:nvPr>
            <p:ph idx="1"/>
          </p:nvPr>
        </p:nvSpPr>
        <p:spPr/>
        <p:txBody>
          <a:bodyPr>
            <a:normAutofit lnSpcReduction="10000"/>
          </a:bodyPr>
          <a:lstStyle/>
          <a:p>
            <a:r>
              <a:rPr lang="en-US" dirty="0"/>
              <a:t>Lab </a:t>
            </a:r>
            <a:r>
              <a:rPr lang="en-US" dirty="0" smtClean="0"/>
              <a:t>results</a:t>
            </a:r>
          </a:p>
          <a:p>
            <a:pPr lvl="2"/>
            <a:r>
              <a:rPr lang="en-US" dirty="0" smtClean="0"/>
              <a:t>CBC </a:t>
            </a:r>
            <a:r>
              <a:rPr lang="en-US" dirty="0"/>
              <a:t>and chemistry </a:t>
            </a:r>
            <a:r>
              <a:rPr lang="en-US" dirty="0" smtClean="0"/>
              <a:t>panel</a:t>
            </a:r>
          </a:p>
          <a:p>
            <a:pPr lvl="2"/>
            <a:r>
              <a:rPr lang="en-US" dirty="0" smtClean="0"/>
              <a:t>Protein </a:t>
            </a:r>
            <a:r>
              <a:rPr lang="en-US" dirty="0"/>
              <a:t>evaluation (blood and urine</a:t>
            </a:r>
            <a:r>
              <a:rPr lang="en-US" dirty="0" smtClean="0"/>
              <a:t>)</a:t>
            </a:r>
          </a:p>
          <a:p>
            <a:pPr lvl="2"/>
            <a:r>
              <a:rPr lang="en-US" dirty="0" smtClean="0"/>
              <a:t>Immunoglobulin </a:t>
            </a:r>
            <a:r>
              <a:rPr lang="en-US" dirty="0"/>
              <a:t>(antibodies) levels- </a:t>
            </a:r>
            <a:r>
              <a:rPr lang="en-US" dirty="0" err="1"/>
              <a:t>IgG</a:t>
            </a:r>
            <a:r>
              <a:rPr lang="en-US" dirty="0"/>
              <a:t>, IgA, </a:t>
            </a:r>
            <a:r>
              <a:rPr lang="en-US" dirty="0" err="1" smtClean="0"/>
              <a:t>IgM</a:t>
            </a:r>
            <a:endParaRPr lang="en-US" dirty="0" smtClean="0"/>
          </a:p>
          <a:p>
            <a:pPr lvl="2"/>
            <a:endParaRPr lang="en-US" dirty="0"/>
          </a:p>
          <a:p>
            <a:r>
              <a:rPr lang="en-US" dirty="0" smtClean="0"/>
              <a:t>Imaging</a:t>
            </a:r>
          </a:p>
          <a:p>
            <a:pPr lvl="2"/>
            <a:r>
              <a:rPr lang="en-US" dirty="0" smtClean="0"/>
              <a:t>Bone lesions: X-ray </a:t>
            </a:r>
            <a:r>
              <a:rPr lang="en-US" dirty="0"/>
              <a:t>(bone survey), CT, MRI, </a:t>
            </a:r>
            <a:r>
              <a:rPr lang="en-US" dirty="0" smtClean="0"/>
              <a:t>PET</a:t>
            </a:r>
          </a:p>
          <a:p>
            <a:pPr lvl="2"/>
            <a:endParaRPr lang="en-US" dirty="0"/>
          </a:p>
          <a:p>
            <a:r>
              <a:rPr lang="en-US" dirty="0" smtClean="0"/>
              <a:t>Pathology</a:t>
            </a:r>
          </a:p>
          <a:p>
            <a:pPr lvl="2"/>
            <a:r>
              <a:rPr lang="en-US" dirty="0" smtClean="0"/>
              <a:t>Bone </a:t>
            </a:r>
            <a:r>
              <a:rPr lang="en-US" dirty="0"/>
              <a:t>marrow biopsy and </a:t>
            </a:r>
            <a:r>
              <a:rPr lang="en-US" dirty="0" err="1"/>
              <a:t>cytogenetics</a:t>
            </a:r>
            <a:endParaRPr lang="en-US" dirty="0"/>
          </a:p>
          <a:p>
            <a:endParaRPr lang="en-US" dirty="0"/>
          </a:p>
        </p:txBody>
      </p:sp>
    </p:spTree>
    <p:extLst>
      <p:ext uri="{BB962C8B-B14F-4D97-AF65-F5344CB8AC3E}">
        <p14:creationId xmlns:p14="http://schemas.microsoft.com/office/powerpoint/2010/main" val="3904460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Monoclonal Protein</a:t>
            </a:r>
            <a:endParaRPr lang="en-US" b="1" dirty="0"/>
          </a:p>
        </p:txBody>
      </p:sp>
      <p:sp>
        <p:nvSpPr>
          <p:cNvPr id="3" name="Content Placeholder 2"/>
          <p:cNvSpPr>
            <a:spLocks noGrp="1"/>
          </p:cNvSpPr>
          <p:nvPr>
            <p:ph idx="1"/>
          </p:nvPr>
        </p:nvSpPr>
        <p:spPr/>
        <p:txBody>
          <a:bodyPr/>
          <a:lstStyle/>
          <a:p>
            <a:r>
              <a:rPr lang="en-US" dirty="0" smtClean="0"/>
              <a:t>Present </a:t>
            </a:r>
            <a:r>
              <a:rPr lang="en-US" dirty="0"/>
              <a:t>in majority of patients </a:t>
            </a:r>
            <a:r>
              <a:rPr lang="en-US" dirty="0" smtClean="0"/>
              <a:t>and 97% </a:t>
            </a:r>
            <a:r>
              <a:rPr lang="en-US" dirty="0"/>
              <a:t>have a monoclonal or M protein </a:t>
            </a:r>
            <a:endParaRPr lang="en-US" dirty="0" smtClean="0"/>
          </a:p>
          <a:p>
            <a:pPr lvl="2"/>
            <a:r>
              <a:rPr lang="en-US" dirty="0" smtClean="0"/>
              <a:t>Made </a:t>
            </a:r>
            <a:r>
              <a:rPr lang="en-US" dirty="0"/>
              <a:t>by non-functioning plasma cell seen in </a:t>
            </a:r>
            <a:r>
              <a:rPr lang="en-US" dirty="0" smtClean="0"/>
              <a:t>serum and/or </a:t>
            </a:r>
            <a:r>
              <a:rPr lang="en-US" dirty="0"/>
              <a:t>24 hour </a:t>
            </a:r>
            <a:r>
              <a:rPr lang="en-US" dirty="0" smtClean="0"/>
              <a:t>urine. Termed </a:t>
            </a:r>
            <a:r>
              <a:rPr lang="en-US" dirty="0" err="1" smtClean="0"/>
              <a:t>paraprotein</a:t>
            </a:r>
            <a:endParaRPr lang="en-US" dirty="0"/>
          </a:p>
          <a:p>
            <a:r>
              <a:rPr lang="en-US" dirty="0" smtClean="0"/>
              <a:t>Testing- </a:t>
            </a:r>
            <a:r>
              <a:rPr lang="en-US" dirty="0"/>
              <a:t>serum protein </a:t>
            </a:r>
            <a:r>
              <a:rPr lang="en-US" dirty="0" err="1"/>
              <a:t>electropheresis</a:t>
            </a:r>
            <a:r>
              <a:rPr lang="en-US" dirty="0"/>
              <a:t> (SPEP) or urine protein </a:t>
            </a:r>
            <a:r>
              <a:rPr lang="en-US" dirty="0" err="1"/>
              <a:t>electopheresis</a:t>
            </a:r>
            <a:r>
              <a:rPr lang="en-US" dirty="0"/>
              <a:t> (UPEP</a:t>
            </a:r>
            <a:r>
              <a:rPr lang="en-US" dirty="0" smtClean="0"/>
              <a:t>)</a:t>
            </a:r>
          </a:p>
          <a:p>
            <a:r>
              <a:rPr lang="en-US" dirty="0" smtClean="0"/>
              <a:t>No detectable protein in 3% (non-secretory)</a:t>
            </a:r>
            <a:endParaRPr lang="en-US" dirty="0"/>
          </a:p>
          <a:p>
            <a:endParaRPr lang="en-US" dirty="0"/>
          </a:p>
        </p:txBody>
      </p:sp>
    </p:spTree>
    <p:extLst>
      <p:ext uri="{BB962C8B-B14F-4D97-AF65-F5344CB8AC3E}">
        <p14:creationId xmlns:p14="http://schemas.microsoft.com/office/powerpoint/2010/main" val="69883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457200" y="274638"/>
            <a:ext cx="8229600" cy="868362"/>
          </a:xfrm>
        </p:spPr>
        <p:txBody>
          <a:bodyPr/>
          <a:lstStyle/>
          <a:p>
            <a:r>
              <a:rPr lang="en-US" sz="3200" b="1" dirty="0" smtClean="0">
                <a:latin typeface="Arial Narrow" pitchFamily="34" charset="0"/>
              </a:rPr>
              <a:t>Subtypes of Plasma Cell Disorders</a:t>
            </a:r>
            <a:endParaRPr lang="en-US" sz="3200" b="1" dirty="0">
              <a:latin typeface="Arial Narrow" pitchFamily="34" charset="0"/>
            </a:endParaRPr>
          </a:p>
        </p:txBody>
      </p:sp>
      <p:sp>
        <p:nvSpPr>
          <p:cNvPr id="4" name="Content Placeholder 3"/>
          <p:cNvSpPr>
            <a:spLocks noGrp="1"/>
          </p:cNvSpPr>
          <p:nvPr>
            <p:ph idx="1"/>
          </p:nvPr>
        </p:nvSpPr>
        <p:spPr>
          <a:xfrm>
            <a:off x="457200" y="1524000"/>
            <a:ext cx="8229600" cy="5029200"/>
          </a:xfrm>
        </p:spPr>
        <p:txBody>
          <a:bodyPr/>
          <a:lstStyle/>
          <a:p>
            <a:r>
              <a:rPr lang="en-US" sz="2600" dirty="0" smtClean="0">
                <a:latin typeface="Arial Narrow" pitchFamily="34" charset="0"/>
              </a:rPr>
              <a:t>Increased Plasma Cells</a:t>
            </a:r>
          </a:p>
          <a:p>
            <a:pPr lvl="1"/>
            <a:r>
              <a:rPr lang="en-US" sz="2600" dirty="0" smtClean="0">
                <a:latin typeface="Arial Narrow" pitchFamily="34" charset="0"/>
              </a:rPr>
              <a:t>Monoclonal </a:t>
            </a:r>
            <a:r>
              <a:rPr lang="en-US" sz="2600" dirty="0" err="1" smtClean="0">
                <a:latin typeface="Arial Narrow" pitchFamily="34" charset="0"/>
              </a:rPr>
              <a:t>Gammopathy</a:t>
            </a:r>
            <a:endParaRPr lang="en-US" sz="2600" dirty="0" smtClean="0">
              <a:latin typeface="Arial Narrow" pitchFamily="34" charset="0"/>
            </a:endParaRPr>
          </a:p>
          <a:p>
            <a:pPr lvl="1"/>
            <a:r>
              <a:rPr lang="en-US" sz="2600" dirty="0" smtClean="0">
                <a:latin typeface="Arial Narrow" pitchFamily="34" charset="0"/>
              </a:rPr>
              <a:t>Myeloma</a:t>
            </a:r>
          </a:p>
          <a:p>
            <a:pPr lvl="1"/>
            <a:r>
              <a:rPr lang="en-US" sz="2600" dirty="0" err="1" smtClean="0">
                <a:latin typeface="Arial Narrow" pitchFamily="34" charset="0"/>
              </a:rPr>
              <a:t>Macroglobulinemia</a:t>
            </a:r>
            <a:r>
              <a:rPr lang="en-US" sz="2600" dirty="0" smtClean="0">
                <a:latin typeface="Arial Narrow" pitchFamily="34" charset="0"/>
              </a:rPr>
              <a:t> (</a:t>
            </a:r>
            <a:r>
              <a:rPr lang="en-US" sz="2600" dirty="0" err="1" smtClean="0">
                <a:latin typeface="Arial Narrow" pitchFamily="34" charset="0"/>
              </a:rPr>
              <a:t>IgM</a:t>
            </a:r>
            <a:r>
              <a:rPr lang="en-US" sz="2600" dirty="0" smtClean="0">
                <a:latin typeface="Arial Narrow" pitchFamily="34" charset="0"/>
              </a:rPr>
              <a:t>)</a:t>
            </a:r>
          </a:p>
          <a:p>
            <a:endParaRPr lang="en-US" sz="2600" dirty="0" smtClean="0">
              <a:latin typeface="Arial Narrow" pitchFamily="34" charset="0"/>
            </a:endParaRPr>
          </a:p>
          <a:p>
            <a:r>
              <a:rPr lang="en-US" sz="2600" dirty="0" smtClean="0">
                <a:latin typeface="Arial Narrow" pitchFamily="34" charset="0"/>
              </a:rPr>
              <a:t>Increased / Altered Products of Plasma Cells</a:t>
            </a:r>
          </a:p>
          <a:p>
            <a:pPr lvl="1"/>
            <a:r>
              <a:rPr lang="en-US" sz="2600" dirty="0" smtClean="0">
                <a:latin typeface="Arial Narrow" pitchFamily="34" charset="0"/>
              </a:rPr>
              <a:t>Light Chain </a:t>
            </a:r>
            <a:r>
              <a:rPr lang="en-US" sz="2600" dirty="0" err="1" smtClean="0">
                <a:latin typeface="Arial Narrow" pitchFamily="34" charset="0"/>
              </a:rPr>
              <a:t>Amyloidosis</a:t>
            </a:r>
            <a:endParaRPr lang="en-US" sz="2600" dirty="0" smtClean="0">
              <a:latin typeface="Arial Narrow" pitchFamily="34" charset="0"/>
            </a:endParaRPr>
          </a:p>
          <a:p>
            <a:pPr lvl="1"/>
            <a:r>
              <a:rPr lang="en-US" sz="2600" dirty="0" smtClean="0">
                <a:latin typeface="Arial Narrow" pitchFamily="34" charset="0"/>
              </a:rPr>
              <a:t>Light Chain Deposition Disease</a:t>
            </a:r>
          </a:p>
          <a:p>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Monoclonal Protein</a:t>
            </a:r>
            <a:endParaRPr lang="en-US" b="1" dirty="0"/>
          </a:p>
        </p:txBody>
      </p:sp>
      <p:sp>
        <p:nvSpPr>
          <p:cNvPr id="3" name="Content Placeholder 2"/>
          <p:cNvSpPr>
            <a:spLocks noGrp="1"/>
          </p:cNvSpPr>
          <p:nvPr>
            <p:ph idx="1"/>
          </p:nvPr>
        </p:nvSpPr>
        <p:spPr/>
        <p:txBody>
          <a:bodyPr/>
          <a:lstStyle/>
          <a:p>
            <a:r>
              <a:rPr lang="en-US" dirty="0" err="1"/>
              <a:t>Immunofixation</a:t>
            </a:r>
            <a:r>
              <a:rPr lang="en-US" dirty="0"/>
              <a:t> (IFE) identifies the heavy and light chain components </a:t>
            </a:r>
            <a:endParaRPr lang="en-US" dirty="0" smtClean="0"/>
          </a:p>
          <a:p>
            <a:r>
              <a:rPr lang="en-US" dirty="0" smtClean="0"/>
              <a:t>Protein </a:t>
            </a:r>
            <a:r>
              <a:rPr lang="en-US" dirty="0" err="1" smtClean="0"/>
              <a:t>elecrophoresis</a:t>
            </a:r>
            <a:r>
              <a:rPr lang="en-US" dirty="0" smtClean="0"/>
              <a:t> </a:t>
            </a:r>
            <a:r>
              <a:rPr lang="en-US" dirty="0"/>
              <a:t>(PEP) quantifies the protein</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733800"/>
            <a:ext cx="6019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95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b="1" dirty="0" smtClean="0"/>
              <a:t>Immunoglobulin</a:t>
            </a:r>
            <a:endParaRPr lang="en-US" b="1"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54300" t="33574" r="8815" b="24539"/>
          <a:stretch/>
        </p:blipFill>
        <p:spPr bwMode="auto">
          <a:xfrm>
            <a:off x="685800" y="1143000"/>
            <a:ext cx="8001000" cy="5486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153400" y="6557910"/>
            <a:ext cx="1143000" cy="246221"/>
          </a:xfrm>
          <a:prstGeom prst="rect">
            <a:avLst/>
          </a:prstGeom>
          <a:noFill/>
        </p:spPr>
        <p:txBody>
          <a:bodyPr wrap="square" rtlCol="0">
            <a:spAutoFit/>
          </a:bodyPr>
          <a:lstStyle/>
          <a:p>
            <a:r>
              <a:rPr lang="en-US" sz="1000" dirty="0" smtClean="0"/>
              <a:t>IMF, 2018</a:t>
            </a:r>
            <a:endParaRPr lang="en-US" sz="1000" dirty="0"/>
          </a:p>
        </p:txBody>
      </p:sp>
    </p:spTree>
    <p:extLst>
      <p:ext uri="{BB962C8B-B14F-4D97-AF65-F5344CB8AC3E}">
        <p14:creationId xmlns:p14="http://schemas.microsoft.com/office/powerpoint/2010/main" val="1545870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Monoclonal Protein</a:t>
            </a:r>
          </a:p>
        </p:txBody>
      </p:sp>
      <p:sp>
        <p:nvSpPr>
          <p:cNvPr id="3" name="Content Placeholder 2"/>
          <p:cNvSpPr>
            <a:spLocks noGrp="1"/>
          </p:cNvSpPr>
          <p:nvPr>
            <p:ph idx="1"/>
          </p:nvPr>
        </p:nvSpPr>
        <p:spPr/>
        <p:txBody>
          <a:bodyPr/>
          <a:lstStyle/>
          <a:p>
            <a:r>
              <a:rPr lang="en-US" dirty="0" err="1" smtClean="0"/>
              <a:t>IgG</a:t>
            </a:r>
            <a:r>
              <a:rPr lang="en-US" dirty="0" smtClean="0"/>
              <a:t>- </a:t>
            </a:r>
            <a:r>
              <a:rPr lang="en-US" dirty="0"/>
              <a:t>52%</a:t>
            </a:r>
          </a:p>
          <a:p>
            <a:r>
              <a:rPr lang="en-US" dirty="0"/>
              <a:t>IgA- 21%</a:t>
            </a:r>
          </a:p>
          <a:p>
            <a:r>
              <a:rPr lang="en-US" dirty="0"/>
              <a:t>Kappa or lambda chain only (</a:t>
            </a:r>
            <a:r>
              <a:rPr lang="en-US" dirty="0" err="1"/>
              <a:t>Bence</a:t>
            </a:r>
            <a:r>
              <a:rPr lang="en-US" dirty="0"/>
              <a:t> Jones)- 16%</a:t>
            </a:r>
          </a:p>
          <a:p>
            <a:r>
              <a:rPr lang="en-US" dirty="0" err="1"/>
              <a:t>IgD</a:t>
            </a:r>
            <a:r>
              <a:rPr lang="en-US" dirty="0"/>
              <a:t>- 2%</a:t>
            </a:r>
          </a:p>
          <a:p>
            <a:r>
              <a:rPr lang="en-US" dirty="0" err="1"/>
              <a:t>Biclonal</a:t>
            </a:r>
            <a:r>
              <a:rPr lang="en-US" dirty="0"/>
              <a:t>- 2%</a:t>
            </a:r>
          </a:p>
          <a:p>
            <a:r>
              <a:rPr lang="en-US" dirty="0" err="1"/>
              <a:t>IgM</a:t>
            </a:r>
            <a:r>
              <a:rPr lang="en-US" dirty="0"/>
              <a:t>- 0.5%</a:t>
            </a:r>
          </a:p>
          <a:p>
            <a:r>
              <a:rPr lang="en-US" dirty="0"/>
              <a:t>Negative- 6.5%</a:t>
            </a:r>
          </a:p>
          <a:p>
            <a:endParaRPr lang="en-US" dirty="0"/>
          </a:p>
        </p:txBody>
      </p:sp>
    </p:spTree>
    <p:extLst>
      <p:ext uri="{BB962C8B-B14F-4D97-AF65-F5344CB8AC3E}">
        <p14:creationId xmlns:p14="http://schemas.microsoft.com/office/powerpoint/2010/main" val="640466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Light Chains (FLC)</a:t>
            </a:r>
            <a:endParaRPr lang="en-US" b="1" dirty="0"/>
          </a:p>
        </p:txBody>
      </p:sp>
      <p:sp>
        <p:nvSpPr>
          <p:cNvPr id="3" name="Content Placeholder 2"/>
          <p:cNvSpPr>
            <a:spLocks noGrp="1"/>
          </p:cNvSpPr>
          <p:nvPr>
            <p:ph idx="1"/>
          </p:nvPr>
        </p:nvSpPr>
        <p:spPr>
          <a:xfrm>
            <a:off x="457200" y="1981200"/>
            <a:ext cx="8229600" cy="4144963"/>
          </a:xfrm>
        </p:spPr>
        <p:txBody>
          <a:bodyPr/>
          <a:lstStyle/>
          <a:p>
            <a:r>
              <a:rPr lang="en-US" dirty="0" smtClean="0"/>
              <a:t>Measures Kappa </a:t>
            </a:r>
            <a:r>
              <a:rPr lang="en-US" dirty="0"/>
              <a:t>and </a:t>
            </a:r>
            <a:r>
              <a:rPr lang="en-US" dirty="0" smtClean="0"/>
              <a:t>Lambda </a:t>
            </a:r>
            <a:r>
              <a:rPr lang="en-US" dirty="0"/>
              <a:t>not bound to heavy chains. </a:t>
            </a:r>
            <a:endParaRPr lang="en-US" dirty="0" smtClean="0"/>
          </a:p>
          <a:p>
            <a:pPr lvl="1"/>
            <a:r>
              <a:rPr lang="en-US" dirty="0" smtClean="0"/>
              <a:t>Normal </a:t>
            </a:r>
            <a:r>
              <a:rPr lang="en-US" dirty="0"/>
              <a:t>ratio </a:t>
            </a:r>
            <a:r>
              <a:rPr lang="en-US" dirty="0" err="1"/>
              <a:t>K</a:t>
            </a:r>
            <a:r>
              <a:rPr lang="en-US" dirty="0" err="1" smtClean="0"/>
              <a:t>appa:Lambda</a:t>
            </a:r>
            <a:r>
              <a:rPr lang="en-US" dirty="0" smtClean="0"/>
              <a:t> </a:t>
            </a:r>
            <a:r>
              <a:rPr lang="en-US" dirty="0"/>
              <a:t>is 2:1 for intact proteins and 0.26 to 1.65 when measuring those unbound to heavy chains in the </a:t>
            </a:r>
            <a:r>
              <a:rPr lang="en-US" dirty="0" smtClean="0"/>
              <a:t>blood </a:t>
            </a:r>
          </a:p>
          <a:p>
            <a:pPr lvl="1"/>
            <a:r>
              <a:rPr lang="en-US" dirty="0"/>
              <a:t>Ratio over 100, there was a 70-80% chance of end organ damage in 2 years</a:t>
            </a:r>
          </a:p>
          <a:p>
            <a:pPr lvl="1"/>
            <a:endParaRPr lang="en-US" dirty="0"/>
          </a:p>
          <a:p>
            <a:endParaRPr lang="en-US" dirty="0"/>
          </a:p>
        </p:txBody>
      </p:sp>
    </p:spTree>
    <p:extLst>
      <p:ext uri="{BB962C8B-B14F-4D97-AF65-F5344CB8AC3E}">
        <p14:creationId xmlns:p14="http://schemas.microsoft.com/office/powerpoint/2010/main" val="3975273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Serum </a:t>
            </a:r>
            <a:r>
              <a:rPr lang="en-US" b="1" dirty="0" err="1" smtClean="0"/>
              <a:t>Immunoglobulins</a:t>
            </a:r>
            <a:endParaRPr lang="en-US" b="1" dirty="0"/>
          </a:p>
        </p:txBody>
      </p:sp>
      <p:sp>
        <p:nvSpPr>
          <p:cNvPr id="3" name="Content Placeholder 2"/>
          <p:cNvSpPr>
            <a:spLocks noGrp="1"/>
          </p:cNvSpPr>
          <p:nvPr>
            <p:ph idx="1"/>
          </p:nvPr>
        </p:nvSpPr>
        <p:spPr>
          <a:xfrm>
            <a:off x="457200" y="1905000"/>
            <a:ext cx="8229600" cy="4221163"/>
          </a:xfrm>
        </p:spPr>
        <p:txBody>
          <a:bodyPr/>
          <a:lstStyle/>
          <a:p>
            <a:r>
              <a:rPr lang="en-US" dirty="0" err="1" smtClean="0"/>
              <a:t>IgG</a:t>
            </a:r>
            <a:r>
              <a:rPr lang="en-US" dirty="0" smtClean="0"/>
              <a:t>, IgA, </a:t>
            </a:r>
            <a:r>
              <a:rPr lang="en-US" dirty="0" err="1" smtClean="0"/>
              <a:t>IgM</a:t>
            </a:r>
            <a:endParaRPr lang="en-US" dirty="0" smtClean="0"/>
          </a:p>
          <a:p>
            <a:r>
              <a:rPr lang="en-US" dirty="0" smtClean="0"/>
              <a:t>Reduction in uninvolved </a:t>
            </a:r>
            <a:r>
              <a:rPr lang="en-US" dirty="0" err="1" smtClean="0"/>
              <a:t>immunoglobulins</a:t>
            </a:r>
            <a:endParaRPr lang="en-US" dirty="0" smtClean="0"/>
          </a:p>
          <a:p>
            <a:pPr lvl="1"/>
            <a:r>
              <a:rPr lang="en-US" dirty="0" smtClean="0"/>
              <a:t>90% to have reduction in one</a:t>
            </a:r>
          </a:p>
          <a:p>
            <a:pPr lvl="1"/>
            <a:r>
              <a:rPr lang="en-US" dirty="0" smtClean="0"/>
              <a:t>70% to have both reduced</a:t>
            </a:r>
            <a:endParaRPr lang="en-US" dirty="0"/>
          </a:p>
        </p:txBody>
      </p:sp>
    </p:spTree>
    <p:extLst>
      <p:ext uri="{BB962C8B-B14F-4D97-AF65-F5344CB8AC3E}">
        <p14:creationId xmlns:p14="http://schemas.microsoft.com/office/powerpoint/2010/main" val="922319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Marrow Biopsy</a:t>
            </a:r>
            <a:endParaRPr lang="en-US" b="1" dirty="0"/>
          </a:p>
        </p:txBody>
      </p:sp>
      <p:sp>
        <p:nvSpPr>
          <p:cNvPr id="3" name="Content Placeholder 2"/>
          <p:cNvSpPr>
            <a:spLocks noGrp="1"/>
          </p:cNvSpPr>
          <p:nvPr>
            <p:ph idx="1"/>
          </p:nvPr>
        </p:nvSpPr>
        <p:spPr/>
        <p:txBody>
          <a:bodyPr/>
          <a:lstStyle/>
          <a:p>
            <a:r>
              <a:rPr lang="en-US" dirty="0"/>
              <a:t>Percentage of plasma cells- Normal range is 1-2%</a:t>
            </a:r>
          </a:p>
          <a:p>
            <a:r>
              <a:rPr lang="en-US" dirty="0"/>
              <a:t>Morphology- mature, immature, </a:t>
            </a:r>
            <a:r>
              <a:rPr lang="en-US" dirty="0" smtClean="0"/>
              <a:t>atypical</a:t>
            </a:r>
          </a:p>
          <a:p>
            <a:pPr lvl="2"/>
            <a:r>
              <a:rPr lang="en-US" dirty="0" smtClean="0"/>
              <a:t>Mature </a:t>
            </a:r>
            <a:r>
              <a:rPr lang="en-US" dirty="0"/>
              <a:t>is better prognosis</a:t>
            </a:r>
          </a:p>
          <a:p>
            <a:r>
              <a:rPr lang="en-US" dirty="0"/>
              <a:t>Can derive kappa/lambda ratio from here or </a:t>
            </a:r>
            <a:r>
              <a:rPr lang="en-US" dirty="0" smtClean="0"/>
              <a:t>serum</a:t>
            </a:r>
          </a:p>
          <a:p>
            <a:r>
              <a:rPr lang="en-US" dirty="0" err="1" smtClean="0"/>
              <a:t>Cytogenetics</a:t>
            </a:r>
            <a:r>
              <a:rPr lang="en-US" dirty="0" smtClean="0"/>
              <a:t>- Chromosomal </a:t>
            </a:r>
            <a:r>
              <a:rPr lang="en-US" dirty="0"/>
              <a:t>abnormalities</a:t>
            </a:r>
          </a:p>
          <a:p>
            <a:endParaRPr lang="en-US" dirty="0"/>
          </a:p>
        </p:txBody>
      </p:sp>
    </p:spTree>
    <p:extLst>
      <p:ext uri="{BB962C8B-B14F-4D97-AF65-F5344CB8AC3E}">
        <p14:creationId xmlns:p14="http://schemas.microsoft.com/office/powerpoint/2010/main" val="1901482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b="1" dirty="0" smtClean="0"/>
              <a:t>Bone Marrow Biopsy</a:t>
            </a:r>
            <a:endParaRPr lang="en-US" b="1"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25453" t="40120" r="55403" b="18045"/>
          <a:stretch/>
        </p:blipFill>
        <p:spPr bwMode="auto">
          <a:xfrm>
            <a:off x="1447800" y="990600"/>
            <a:ext cx="6248400" cy="56388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153400" y="6557910"/>
            <a:ext cx="1143000" cy="246221"/>
          </a:xfrm>
          <a:prstGeom prst="rect">
            <a:avLst/>
          </a:prstGeom>
          <a:noFill/>
        </p:spPr>
        <p:txBody>
          <a:bodyPr wrap="square" rtlCol="0">
            <a:spAutoFit/>
          </a:bodyPr>
          <a:lstStyle/>
          <a:p>
            <a:r>
              <a:rPr lang="en-US" sz="1000" dirty="0" smtClean="0"/>
              <a:t>IMF, 2018</a:t>
            </a:r>
            <a:endParaRPr lang="en-US" sz="1000" dirty="0"/>
          </a:p>
        </p:txBody>
      </p:sp>
    </p:spTree>
    <p:extLst>
      <p:ext uri="{BB962C8B-B14F-4D97-AF65-F5344CB8AC3E}">
        <p14:creationId xmlns:p14="http://schemas.microsoft.com/office/powerpoint/2010/main" val="1406302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flame_ce"/>
          <p:cNvPicPr>
            <a:picLocks noChangeAspect="1" noChangeArrowheads="1"/>
          </p:cNvPicPr>
          <p:nvPr/>
        </p:nvPicPr>
        <p:blipFill>
          <a:blip r:embed="rId2" cstate="print"/>
          <a:srcRect/>
          <a:stretch>
            <a:fillRect/>
          </a:stretch>
        </p:blipFill>
        <p:spPr bwMode="auto">
          <a:xfrm>
            <a:off x="76200" y="76200"/>
            <a:ext cx="89916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Marrow- </a:t>
            </a:r>
            <a:r>
              <a:rPr lang="en-US" b="1" dirty="0" err="1" smtClean="0"/>
              <a:t>Cytogenetics</a:t>
            </a:r>
            <a:endParaRPr lang="en-US" b="1" dirty="0"/>
          </a:p>
        </p:txBody>
      </p:sp>
      <p:sp>
        <p:nvSpPr>
          <p:cNvPr id="3" name="Content Placeholder 2"/>
          <p:cNvSpPr>
            <a:spLocks noGrp="1"/>
          </p:cNvSpPr>
          <p:nvPr>
            <p:ph idx="1"/>
          </p:nvPr>
        </p:nvSpPr>
        <p:spPr/>
        <p:txBody>
          <a:bodyPr/>
          <a:lstStyle/>
          <a:p>
            <a:r>
              <a:rPr lang="en-US" dirty="0" smtClean="0"/>
              <a:t>Chromosome abnormalities</a:t>
            </a:r>
          </a:p>
          <a:p>
            <a:r>
              <a:rPr lang="en-US" dirty="0"/>
              <a:t>Conventional karyotype is 20-30</a:t>
            </a:r>
            <a:r>
              <a:rPr lang="en-US" dirty="0" smtClean="0"/>
              <a:t>%</a:t>
            </a:r>
          </a:p>
          <a:p>
            <a:pPr lvl="1"/>
            <a:r>
              <a:rPr lang="en-US" dirty="0" smtClean="0"/>
              <a:t>-</a:t>
            </a:r>
            <a:r>
              <a:rPr lang="en-US" dirty="0"/>
              <a:t>Number and appearance of </a:t>
            </a:r>
            <a:r>
              <a:rPr lang="en-US" dirty="0" smtClean="0"/>
              <a:t>chromosomes gains</a:t>
            </a:r>
            <a:r>
              <a:rPr lang="en-US" dirty="0"/>
              <a:t>, loses of chromosomes or deletions. Seen in dividing cells (1-3% of the plasma cells)</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266318"/>
            <a:ext cx="3733800" cy="236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53400" y="6557910"/>
            <a:ext cx="1143000" cy="246221"/>
          </a:xfrm>
          <a:prstGeom prst="rect">
            <a:avLst/>
          </a:prstGeom>
          <a:noFill/>
        </p:spPr>
        <p:txBody>
          <a:bodyPr wrap="square" rtlCol="0">
            <a:spAutoFit/>
          </a:bodyPr>
          <a:lstStyle/>
          <a:p>
            <a:r>
              <a:rPr lang="en-US" sz="1000" dirty="0" smtClean="0"/>
              <a:t>G, 2018</a:t>
            </a:r>
            <a:endParaRPr lang="en-US" sz="1000" dirty="0"/>
          </a:p>
        </p:txBody>
      </p:sp>
    </p:spTree>
    <p:extLst>
      <p:ext uri="{BB962C8B-B14F-4D97-AF65-F5344CB8AC3E}">
        <p14:creationId xmlns:p14="http://schemas.microsoft.com/office/powerpoint/2010/main" val="1834272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Bone Marrow- </a:t>
            </a:r>
            <a:r>
              <a:rPr lang="en-US" b="1" dirty="0" smtClean="0"/>
              <a:t>FISH</a:t>
            </a:r>
            <a:endParaRPr lang="en-US" b="1" dirty="0"/>
          </a:p>
        </p:txBody>
      </p:sp>
      <p:sp>
        <p:nvSpPr>
          <p:cNvPr id="3" name="Content Placeholder 2"/>
          <p:cNvSpPr>
            <a:spLocks noGrp="1"/>
          </p:cNvSpPr>
          <p:nvPr>
            <p:ph idx="1"/>
          </p:nvPr>
        </p:nvSpPr>
        <p:spPr/>
        <p:txBody>
          <a:bodyPr/>
          <a:lstStyle/>
          <a:p>
            <a:r>
              <a:rPr lang="en-US" dirty="0" smtClean="0"/>
              <a:t>Fluorescent </a:t>
            </a:r>
            <a:r>
              <a:rPr lang="en-US" dirty="0"/>
              <a:t>in situ hybridization (FISH)- </a:t>
            </a:r>
            <a:r>
              <a:rPr lang="en-US" dirty="0" smtClean="0"/>
              <a:t>Fluorescent labeled </a:t>
            </a:r>
            <a:r>
              <a:rPr lang="en-US" dirty="0"/>
              <a:t>DNA sequences that find a complement on the plasma cells </a:t>
            </a:r>
            <a:endParaRPr lang="en-US" dirty="0" smtClean="0"/>
          </a:p>
          <a:p>
            <a:r>
              <a:rPr lang="en-US" dirty="0" smtClean="0"/>
              <a:t>Detects </a:t>
            </a:r>
            <a:r>
              <a:rPr lang="en-US" dirty="0"/>
              <a:t>changes </a:t>
            </a:r>
            <a:r>
              <a:rPr lang="en-US" dirty="0" smtClean="0"/>
              <a:t>regardless of plasma </a:t>
            </a:r>
            <a:r>
              <a:rPr lang="en-US" dirty="0"/>
              <a:t>cells </a:t>
            </a:r>
            <a:r>
              <a:rPr lang="en-US" dirty="0" smtClean="0"/>
              <a:t>growth</a:t>
            </a:r>
          </a:p>
          <a:p>
            <a:r>
              <a:rPr lang="en-US" dirty="0" smtClean="0"/>
              <a:t>Chromosome- Long </a:t>
            </a:r>
            <a:r>
              <a:rPr lang="en-US" dirty="0"/>
              <a:t>(q) and short (p) arm make up a </a:t>
            </a:r>
            <a:r>
              <a:rPr lang="en-US" dirty="0" smtClean="0"/>
              <a:t>chromatid</a:t>
            </a:r>
            <a:endParaRPr lang="en-US" dirty="0"/>
          </a:p>
        </p:txBody>
      </p:sp>
    </p:spTree>
    <p:extLst>
      <p:ext uri="{BB962C8B-B14F-4D97-AF65-F5344CB8AC3E}">
        <p14:creationId xmlns:p14="http://schemas.microsoft.com/office/powerpoint/2010/main" val="3519207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94210" name="Picture 2" descr="Картинки по запросу Diagnosis plasma cell disorders ppt"/>
          <p:cNvPicPr>
            <a:picLocks noChangeAspect="1" noChangeArrowheads="1"/>
          </p:cNvPicPr>
          <p:nvPr/>
        </p:nvPicPr>
        <p:blipFill>
          <a:blip r:embed="rId2" cstate="print"/>
          <a:srcRect/>
          <a:stretch>
            <a:fillRect/>
          </a:stretch>
        </p:blipFill>
        <p:spPr bwMode="auto">
          <a:xfrm>
            <a:off x="0" y="1676400"/>
            <a:ext cx="9144000" cy="4343400"/>
          </a:xfrm>
          <a:prstGeom prst="rect">
            <a:avLst/>
          </a:prstGeom>
          <a:noFill/>
        </p:spPr>
      </p:pic>
      <p:sp>
        <p:nvSpPr>
          <p:cNvPr id="4" name="Прямоугольник 3"/>
          <p:cNvSpPr/>
          <p:nvPr/>
        </p:nvSpPr>
        <p:spPr>
          <a:xfrm>
            <a:off x="1295400" y="304800"/>
            <a:ext cx="6248399" cy="707886"/>
          </a:xfrm>
          <a:prstGeom prst="rect">
            <a:avLst/>
          </a:prstGeom>
        </p:spPr>
        <p:txBody>
          <a:bodyPr wrap="square">
            <a:spAutoFit/>
          </a:bodyPr>
          <a:lstStyle/>
          <a:p>
            <a:pPr algn="ctr"/>
            <a:r>
              <a:rPr lang="en-US" sz="4000" b="1" dirty="0" smtClean="0"/>
              <a:t>Tumor substrate</a:t>
            </a:r>
            <a:endParaRPr lang="ru-RU" sz="40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t>Bone Marrow- </a:t>
            </a:r>
            <a:r>
              <a:rPr lang="en-US" b="1" dirty="0" smtClean="0"/>
              <a:t>FISH</a:t>
            </a:r>
            <a:endParaRPr lang="en-US" b="1"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6095" t="42396" r="54872" b="23194"/>
          <a:stretch/>
        </p:blipFill>
        <p:spPr bwMode="auto">
          <a:xfrm>
            <a:off x="1371600" y="1295400"/>
            <a:ext cx="6400800" cy="53340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153400" y="6557910"/>
            <a:ext cx="1143000" cy="246221"/>
          </a:xfrm>
          <a:prstGeom prst="rect">
            <a:avLst/>
          </a:prstGeom>
          <a:noFill/>
        </p:spPr>
        <p:txBody>
          <a:bodyPr wrap="square" rtlCol="0">
            <a:spAutoFit/>
          </a:bodyPr>
          <a:lstStyle/>
          <a:p>
            <a:r>
              <a:rPr lang="en-US" sz="1000" dirty="0" smtClean="0"/>
              <a:t>IMF, 2018</a:t>
            </a:r>
            <a:endParaRPr lang="en-US" sz="1000" dirty="0"/>
          </a:p>
        </p:txBody>
      </p:sp>
    </p:spTree>
    <p:extLst>
      <p:ext uri="{BB962C8B-B14F-4D97-AF65-F5344CB8AC3E}">
        <p14:creationId xmlns:p14="http://schemas.microsoft.com/office/powerpoint/2010/main" val="545841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b="1" dirty="0" err="1" smtClean="0"/>
              <a:t>Cytogenetics</a:t>
            </a:r>
            <a:r>
              <a:rPr lang="en-US" b="1" dirty="0" smtClean="0"/>
              <a:t> and FISH</a:t>
            </a:r>
            <a:endParaRPr lang="en-US" b="1"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20212" t="17491" r="21186" b="6083"/>
          <a:stretch/>
        </p:blipFill>
        <p:spPr bwMode="auto">
          <a:xfrm>
            <a:off x="762000" y="838200"/>
            <a:ext cx="7620000" cy="601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1910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title"/>
          </p:nvPr>
        </p:nvSpPr>
        <p:spPr>
          <a:xfrm>
            <a:off x="0" y="354012"/>
            <a:ext cx="9143999" cy="1093787"/>
          </a:xfrm>
        </p:spPr>
        <p:txBody>
          <a:bodyPr/>
          <a:lstStyle/>
          <a:p>
            <a:r>
              <a:rPr lang="en-US" sz="3200" b="1" dirty="0">
                <a:latin typeface="Arial Narrow" pitchFamily="34" charset="0"/>
              </a:rPr>
              <a:t>Criteria for End-Organ </a:t>
            </a:r>
            <a:r>
              <a:rPr lang="en-US" sz="3200" b="1" dirty="0" smtClean="0">
                <a:latin typeface="Arial Narrow" pitchFamily="34" charset="0"/>
              </a:rPr>
              <a:t>Damage in Monoclonal </a:t>
            </a:r>
            <a:r>
              <a:rPr lang="en-US" sz="3200" b="1" dirty="0" err="1" smtClean="0">
                <a:latin typeface="Arial Narrow" pitchFamily="34" charset="0"/>
              </a:rPr>
              <a:t>Gammopathies</a:t>
            </a:r>
            <a:endParaRPr lang="en-US" sz="3200" b="1" dirty="0">
              <a:latin typeface="Arial Narrow" pitchFamily="34" charset="0"/>
            </a:endParaRPr>
          </a:p>
        </p:txBody>
      </p:sp>
      <p:sp>
        <p:nvSpPr>
          <p:cNvPr id="5123" name="Rectangle 3"/>
          <p:cNvSpPr>
            <a:spLocks noGrp="1" noChangeArrowheads="1"/>
          </p:cNvSpPr>
          <p:nvPr>
            <p:ph type="body" idx="1"/>
          </p:nvPr>
        </p:nvSpPr>
        <p:spPr>
          <a:xfrm>
            <a:off x="457200" y="2427288"/>
            <a:ext cx="8229600" cy="2935287"/>
          </a:xfrm>
        </p:spPr>
        <p:txBody>
          <a:bodyPr/>
          <a:lstStyle/>
          <a:p>
            <a:r>
              <a:rPr lang="en-US" b="1" dirty="0"/>
              <a:t>CRAB</a:t>
            </a:r>
          </a:p>
          <a:p>
            <a:pPr lvl="1"/>
            <a:r>
              <a:rPr lang="en-US" b="1" dirty="0"/>
              <a:t>C</a:t>
            </a:r>
            <a:r>
              <a:rPr lang="en-US" dirty="0"/>
              <a:t>alcium &gt; 1 mg/dl above ULN</a:t>
            </a:r>
          </a:p>
          <a:p>
            <a:pPr lvl="1"/>
            <a:r>
              <a:rPr lang="en-US" b="1" dirty="0"/>
              <a:t>R</a:t>
            </a:r>
            <a:r>
              <a:rPr lang="en-US" dirty="0"/>
              <a:t>enal Insufficiency (&gt; 2 mg/dl)</a:t>
            </a:r>
          </a:p>
          <a:p>
            <a:pPr lvl="1"/>
            <a:r>
              <a:rPr lang="en-US" b="1" dirty="0"/>
              <a:t>A</a:t>
            </a:r>
            <a:r>
              <a:rPr lang="en-US" dirty="0"/>
              <a:t>nemia (&lt; 10 g/dl)</a:t>
            </a:r>
          </a:p>
          <a:p>
            <a:pPr lvl="1"/>
            <a:r>
              <a:rPr lang="en-US" b="1" dirty="0"/>
              <a:t>B</a:t>
            </a:r>
            <a:r>
              <a:rPr lang="en-US" dirty="0"/>
              <a:t>one Lesions (</a:t>
            </a:r>
            <a:r>
              <a:rPr lang="en-US" dirty="0" err="1"/>
              <a:t>lytic</a:t>
            </a:r>
            <a:r>
              <a:rPr lang="en-US" dirty="0"/>
              <a:t> lesions or </a:t>
            </a:r>
            <a:r>
              <a:rPr lang="en-US" dirty="0" err="1"/>
              <a:t>osteopenia</a:t>
            </a:r>
            <a:r>
              <a:rPr lang="en-US" dirty="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t>
            </a:r>
            <a:r>
              <a:rPr lang="en-US" dirty="0" smtClean="0"/>
              <a:t>RAB</a:t>
            </a:r>
            <a:endParaRPr lang="en-US" dirty="0"/>
          </a:p>
        </p:txBody>
      </p:sp>
      <p:sp>
        <p:nvSpPr>
          <p:cNvPr id="3" name="Content Placeholder 2"/>
          <p:cNvSpPr>
            <a:spLocks noGrp="1"/>
          </p:cNvSpPr>
          <p:nvPr>
            <p:ph idx="1"/>
          </p:nvPr>
        </p:nvSpPr>
        <p:spPr/>
        <p:txBody>
          <a:bodyPr/>
          <a:lstStyle/>
          <a:p>
            <a:r>
              <a:rPr lang="en-US" b="1" u="sng" dirty="0"/>
              <a:t>C</a:t>
            </a:r>
            <a:r>
              <a:rPr lang="en-US" dirty="0"/>
              <a:t>alcium (elevated)- </a:t>
            </a:r>
            <a:r>
              <a:rPr lang="en-US" dirty="0" err="1" smtClean="0"/>
              <a:t>Hypercalcemia</a:t>
            </a:r>
            <a:endParaRPr lang="en-US" dirty="0" smtClean="0"/>
          </a:p>
          <a:p>
            <a:pPr lvl="2"/>
            <a:r>
              <a:rPr lang="en-US" dirty="0" smtClean="0"/>
              <a:t>Results </a:t>
            </a:r>
            <a:r>
              <a:rPr lang="en-US" dirty="0"/>
              <a:t>from bone break </a:t>
            </a:r>
            <a:r>
              <a:rPr lang="en-US" dirty="0" smtClean="0"/>
              <a:t>down</a:t>
            </a:r>
          </a:p>
          <a:p>
            <a:pPr lvl="2"/>
            <a:r>
              <a:rPr lang="en-US" dirty="0" smtClean="0"/>
              <a:t>Symptoms </a:t>
            </a:r>
            <a:r>
              <a:rPr lang="en-US" dirty="0"/>
              <a:t>of nausea, constipation, poor appetite, confusion, </a:t>
            </a:r>
            <a:r>
              <a:rPr lang="en-US" dirty="0" smtClean="0"/>
              <a:t>thirst</a:t>
            </a:r>
          </a:p>
          <a:p>
            <a:pPr lvl="2"/>
            <a:r>
              <a:rPr lang="en-US" dirty="0" smtClean="0"/>
              <a:t>Seen </a:t>
            </a:r>
            <a:r>
              <a:rPr lang="en-US" dirty="0"/>
              <a:t>in 28% of patients on presentation</a:t>
            </a:r>
          </a:p>
          <a:p>
            <a:endParaRPr lang="en-US" dirty="0"/>
          </a:p>
        </p:txBody>
      </p:sp>
    </p:spTree>
    <p:extLst>
      <p:ext uri="{BB962C8B-B14F-4D97-AF65-F5344CB8AC3E}">
        <p14:creationId xmlns:p14="http://schemas.microsoft.com/office/powerpoint/2010/main" val="2931408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1" u="sng" dirty="0"/>
              <a:t>R</a:t>
            </a:r>
            <a:r>
              <a:rPr lang="en-US" dirty="0"/>
              <a:t>AB</a:t>
            </a:r>
          </a:p>
        </p:txBody>
      </p:sp>
      <p:sp>
        <p:nvSpPr>
          <p:cNvPr id="3" name="Content Placeholder 2"/>
          <p:cNvSpPr>
            <a:spLocks noGrp="1"/>
          </p:cNvSpPr>
          <p:nvPr>
            <p:ph idx="1"/>
          </p:nvPr>
        </p:nvSpPr>
        <p:spPr/>
        <p:txBody>
          <a:bodyPr>
            <a:normAutofit/>
          </a:bodyPr>
          <a:lstStyle/>
          <a:p>
            <a:r>
              <a:rPr lang="en-US" b="1" u="sng" dirty="0"/>
              <a:t>R</a:t>
            </a:r>
            <a:r>
              <a:rPr lang="en-US" dirty="0"/>
              <a:t>enal (kidney) Failure or </a:t>
            </a:r>
            <a:r>
              <a:rPr lang="en-US" dirty="0" smtClean="0"/>
              <a:t>Dysfunction</a:t>
            </a:r>
          </a:p>
          <a:p>
            <a:pPr lvl="2"/>
            <a:r>
              <a:rPr lang="en-US" dirty="0" err="1" smtClean="0"/>
              <a:t>Creatinine</a:t>
            </a:r>
            <a:r>
              <a:rPr lang="en-US" dirty="0" smtClean="0"/>
              <a:t> </a:t>
            </a:r>
            <a:r>
              <a:rPr lang="en-US" dirty="0"/>
              <a:t>is a waste product from normal muscle breakdown, filtered by kidneys and </a:t>
            </a:r>
            <a:r>
              <a:rPr lang="en-US" dirty="0" smtClean="0"/>
              <a:t>excreted</a:t>
            </a:r>
          </a:p>
          <a:p>
            <a:pPr lvl="2"/>
            <a:r>
              <a:rPr lang="en-US" dirty="0" smtClean="0"/>
              <a:t>Increased by monoclonal proteins and high calcium</a:t>
            </a:r>
          </a:p>
          <a:p>
            <a:pPr lvl="2"/>
            <a:r>
              <a:rPr lang="en-US" dirty="0" smtClean="0"/>
              <a:t>Symptoms of confusion</a:t>
            </a:r>
            <a:r>
              <a:rPr lang="en-US" dirty="0"/>
              <a:t>, weakness, nausea, fatigue, fluid retention, decreased urine </a:t>
            </a:r>
            <a:r>
              <a:rPr lang="en-US" dirty="0" smtClean="0"/>
              <a:t>output</a:t>
            </a:r>
          </a:p>
          <a:p>
            <a:pPr lvl="2"/>
            <a:r>
              <a:rPr lang="en-US" dirty="0" smtClean="0"/>
              <a:t>Elevated </a:t>
            </a:r>
            <a:r>
              <a:rPr lang="en-US" dirty="0" err="1"/>
              <a:t>creatinine</a:t>
            </a:r>
            <a:r>
              <a:rPr lang="en-US" dirty="0"/>
              <a:t> </a:t>
            </a:r>
            <a:r>
              <a:rPr lang="en-US" dirty="0" smtClean="0"/>
              <a:t>in </a:t>
            </a:r>
            <a:r>
              <a:rPr lang="en-US" dirty="0"/>
              <a:t>48% </a:t>
            </a:r>
            <a:r>
              <a:rPr lang="en-US" dirty="0" smtClean="0"/>
              <a:t>on </a:t>
            </a:r>
            <a:r>
              <a:rPr lang="en-US" dirty="0"/>
              <a:t>presentation</a:t>
            </a:r>
          </a:p>
          <a:p>
            <a:endParaRPr lang="en-US" dirty="0"/>
          </a:p>
        </p:txBody>
      </p:sp>
    </p:spTree>
    <p:extLst>
      <p:ext uri="{BB962C8B-B14F-4D97-AF65-F5344CB8AC3E}">
        <p14:creationId xmlns:p14="http://schemas.microsoft.com/office/powerpoint/2010/main" val="2142596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t>
            </a:r>
            <a:r>
              <a:rPr lang="en-US" b="1" u="sng" dirty="0" smtClean="0"/>
              <a:t>A</a:t>
            </a:r>
            <a:r>
              <a:rPr lang="en-US" dirty="0" smtClean="0"/>
              <a:t>B</a:t>
            </a:r>
            <a:endParaRPr lang="en-US" dirty="0"/>
          </a:p>
        </p:txBody>
      </p:sp>
      <p:sp>
        <p:nvSpPr>
          <p:cNvPr id="3" name="Content Placeholder 2"/>
          <p:cNvSpPr>
            <a:spLocks noGrp="1"/>
          </p:cNvSpPr>
          <p:nvPr>
            <p:ph idx="1"/>
          </p:nvPr>
        </p:nvSpPr>
        <p:spPr/>
        <p:txBody>
          <a:bodyPr/>
          <a:lstStyle/>
          <a:p>
            <a:r>
              <a:rPr lang="en-US" b="1" u="sng" dirty="0" smtClean="0"/>
              <a:t>A</a:t>
            </a:r>
            <a:r>
              <a:rPr lang="en-US" dirty="0" smtClean="0"/>
              <a:t>nemia</a:t>
            </a:r>
          </a:p>
          <a:p>
            <a:pPr lvl="2"/>
            <a:r>
              <a:rPr lang="en-US" dirty="0" smtClean="0"/>
              <a:t>Lower </a:t>
            </a:r>
            <a:r>
              <a:rPr lang="en-US" dirty="0"/>
              <a:t>red blood cells (hemoglobin</a:t>
            </a:r>
            <a:r>
              <a:rPr lang="en-US" dirty="0" smtClean="0"/>
              <a:t>)</a:t>
            </a:r>
          </a:p>
          <a:p>
            <a:pPr lvl="2"/>
            <a:r>
              <a:rPr lang="en-US" dirty="0" smtClean="0"/>
              <a:t>Marrow </a:t>
            </a:r>
            <a:r>
              <a:rPr lang="en-US" dirty="0"/>
              <a:t>replaced by cancer </a:t>
            </a:r>
            <a:r>
              <a:rPr lang="en-US" dirty="0" smtClean="0"/>
              <a:t>cells</a:t>
            </a:r>
            <a:endParaRPr lang="en-US" dirty="0"/>
          </a:p>
          <a:p>
            <a:pPr lvl="2"/>
            <a:r>
              <a:rPr lang="en-US" dirty="0" smtClean="0"/>
              <a:t>Present </a:t>
            </a:r>
            <a:r>
              <a:rPr lang="en-US" dirty="0"/>
              <a:t>with fatigue, weakness, lightheadedness, slowed </a:t>
            </a:r>
            <a:r>
              <a:rPr lang="en-US" dirty="0" smtClean="0"/>
              <a:t>thinking</a:t>
            </a:r>
          </a:p>
          <a:p>
            <a:pPr lvl="2"/>
            <a:r>
              <a:rPr lang="en-US" dirty="0" smtClean="0"/>
              <a:t>Seen </a:t>
            </a:r>
            <a:r>
              <a:rPr lang="en-US" dirty="0"/>
              <a:t>in 73% patients on diagnosis</a:t>
            </a:r>
          </a:p>
          <a:p>
            <a:endParaRPr lang="en-US" dirty="0"/>
          </a:p>
        </p:txBody>
      </p:sp>
    </p:spTree>
    <p:extLst>
      <p:ext uri="{BB962C8B-B14F-4D97-AF65-F5344CB8AC3E}">
        <p14:creationId xmlns:p14="http://schemas.microsoft.com/office/powerpoint/2010/main" val="24157839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a:t>
            </a:r>
            <a:r>
              <a:rPr lang="en-US" b="1" u="sng" dirty="0"/>
              <a:t>B</a:t>
            </a:r>
          </a:p>
        </p:txBody>
      </p:sp>
      <p:sp>
        <p:nvSpPr>
          <p:cNvPr id="3" name="Content Placeholder 2"/>
          <p:cNvSpPr>
            <a:spLocks noGrp="1"/>
          </p:cNvSpPr>
          <p:nvPr>
            <p:ph idx="1"/>
          </p:nvPr>
        </p:nvSpPr>
        <p:spPr/>
        <p:txBody>
          <a:bodyPr/>
          <a:lstStyle/>
          <a:p>
            <a:r>
              <a:rPr lang="en-US" b="1" u="sng" dirty="0"/>
              <a:t>B</a:t>
            </a:r>
            <a:r>
              <a:rPr lang="en-US" dirty="0"/>
              <a:t>one </a:t>
            </a:r>
            <a:r>
              <a:rPr lang="en-US" dirty="0" smtClean="0"/>
              <a:t>Lesions</a:t>
            </a:r>
          </a:p>
          <a:p>
            <a:pPr lvl="2"/>
            <a:r>
              <a:rPr lang="en-US" dirty="0" smtClean="0"/>
              <a:t>Pain</a:t>
            </a:r>
            <a:r>
              <a:rPr lang="en-US" dirty="0"/>
              <a:t>, commonly seen in ribs and spinal </a:t>
            </a:r>
            <a:r>
              <a:rPr lang="en-US" dirty="0" smtClean="0"/>
              <a:t>cord</a:t>
            </a:r>
          </a:p>
          <a:p>
            <a:pPr lvl="2"/>
            <a:r>
              <a:rPr lang="en-US" dirty="0" smtClean="0"/>
              <a:t>Bone </a:t>
            </a:r>
            <a:r>
              <a:rPr lang="en-US" dirty="0"/>
              <a:t>breakdown can lead to fractures (broken </a:t>
            </a:r>
            <a:r>
              <a:rPr lang="en-US" dirty="0" smtClean="0"/>
              <a:t>bones), which  release  calcium into the bloodstream (</a:t>
            </a:r>
            <a:r>
              <a:rPr lang="en-US" dirty="0" err="1"/>
              <a:t>hypercalcemia</a:t>
            </a:r>
            <a:r>
              <a:rPr lang="en-US" dirty="0" smtClean="0"/>
              <a:t>)</a:t>
            </a:r>
          </a:p>
          <a:p>
            <a:pPr lvl="2"/>
            <a:r>
              <a:rPr lang="en-US" dirty="0" smtClean="0"/>
              <a:t>Compression fractures</a:t>
            </a:r>
          </a:p>
          <a:p>
            <a:pPr lvl="2"/>
            <a:r>
              <a:rPr lang="en-US" dirty="0" smtClean="0"/>
              <a:t>Seen </a:t>
            </a:r>
            <a:r>
              <a:rPr lang="en-US" dirty="0"/>
              <a:t>in 58% on presentation</a:t>
            </a:r>
          </a:p>
          <a:p>
            <a:endParaRPr lang="en-US" dirty="0"/>
          </a:p>
        </p:txBody>
      </p:sp>
    </p:spTree>
    <p:extLst>
      <p:ext uri="{BB962C8B-B14F-4D97-AF65-F5344CB8AC3E}">
        <p14:creationId xmlns:p14="http://schemas.microsoft.com/office/powerpoint/2010/main" val="24402226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Imaging</a:t>
            </a:r>
            <a:endParaRPr lang="en-US" b="1" dirty="0"/>
          </a:p>
        </p:txBody>
      </p:sp>
      <p:sp>
        <p:nvSpPr>
          <p:cNvPr id="3" name="Content Placeholder 2"/>
          <p:cNvSpPr>
            <a:spLocks noGrp="1"/>
          </p:cNvSpPr>
          <p:nvPr>
            <p:ph idx="1"/>
          </p:nvPr>
        </p:nvSpPr>
        <p:spPr>
          <a:xfrm>
            <a:off x="457200" y="1752600"/>
            <a:ext cx="8229600" cy="4373563"/>
          </a:xfrm>
        </p:spPr>
        <p:txBody>
          <a:bodyPr/>
          <a:lstStyle/>
          <a:p>
            <a:r>
              <a:rPr lang="en-US" dirty="0" smtClean="0"/>
              <a:t>X-ray or bone survey</a:t>
            </a:r>
          </a:p>
          <a:p>
            <a:r>
              <a:rPr lang="en-US" dirty="0" smtClean="0"/>
              <a:t>CT</a:t>
            </a:r>
          </a:p>
          <a:p>
            <a:r>
              <a:rPr lang="en-US" dirty="0" smtClean="0"/>
              <a:t>MRI</a:t>
            </a:r>
          </a:p>
          <a:p>
            <a:r>
              <a:rPr lang="en-US" dirty="0" smtClean="0"/>
              <a:t>PET</a:t>
            </a:r>
            <a:endParaRPr lang="en-US" dirty="0"/>
          </a:p>
        </p:txBody>
      </p:sp>
    </p:spTree>
    <p:extLst>
      <p:ext uri="{BB962C8B-B14F-4D97-AF65-F5344CB8AC3E}">
        <p14:creationId xmlns:p14="http://schemas.microsoft.com/office/powerpoint/2010/main" val="23596036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X-ray or </a:t>
            </a:r>
            <a:r>
              <a:rPr lang="en-US" b="1" dirty="0" smtClean="0"/>
              <a:t>Bone (skeletal) survey</a:t>
            </a:r>
            <a:endParaRPr lang="en-US" b="1" dirty="0"/>
          </a:p>
        </p:txBody>
      </p:sp>
      <p:sp>
        <p:nvSpPr>
          <p:cNvPr id="3" name="Content Placeholder 2"/>
          <p:cNvSpPr>
            <a:spLocks noGrp="1"/>
          </p:cNvSpPr>
          <p:nvPr>
            <p:ph idx="1"/>
          </p:nvPr>
        </p:nvSpPr>
        <p:spPr/>
        <p:txBody>
          <a:bodyPr/>
          <a:lstStyle/>
          <a:p>
            <a:r>
              <a:rPr lang="en-US" sz="2800" dirty="0" smtClean="0"/>
              <a:t>Thinning </a:t>
            </a:r>
            <a:r>
              <a:rPr lang="en-US" sz="2800" dirty="0"/>
              <a:t>of bone or lytic lesions (holes in bone) and/or fractures</a:t>
            </a:r>
          </a:p>
          <a:p>
            <a:r>
              <a:rPr lang="en-US" sz="2800" dirty="0" smtClean="0"/>
              <a:t>Limitation</a:t>
            </a:r>
            <a:r>
              <a:rPr lang="en-US" sz="2800" dirty="0"/>
              <a:t>: 30% or more of trabecular (</a:t>
            </a:r>
            <a:r>
              <a:rPr lang="en-US" sz="2800" dirty="0" err="1"/>
              <a:t>cancellous</a:t>
            </a:r>
            <a:r>
              <a:rPr lang="en-US" sz="2800" dirty="0"/>
              <a:t> or spongy) bone must be missing to be seen on x-ray and 50-75% from lumbar </a:t>
            </a:r>
            <a:r>
              <a:rPr lang="en-US" sz="2800" dirty="0" smtClean="0"/>
              <a:t>vertebra </a:t>
            </a:r>
            <a:r>
              <a:rPr lang="en-US" sz="2800" dirty="0"/>
              <a:t>before visible</a:t>
            </a:r>
          </a:p>
          <a:p>
            <a:r>
              <a:rPr lang="en-US" sz="2800" dirty="0" smtClean="0"/>
              <a:t>Appearance </a:t>
            </a:r>
            <a:r>
              <a:rPr lang="en-US" sz="2800" dirty="0"/>
              <a:t>may not change following therapy</a:t>
            </a:r>
          </a:p>
          <a:p>
            <a:r>
              <a:rPr lang="en-US" sz="2800" dirty="0" smtClean="0"/>
              <a:t>Not </a:t>
            </a:r>
            <a:r>
              <a:rPr lang="en-US" sz="2800" dirty="0"/>
              <a:t>best for determining cause of pain </a:t>
            </a:r>
            <a:endParaRPr lang="en-US" sz="2800" dirty="0" smtClean="0"/>
          </a:p>
          <a:p>
            <a:r>
              <a:rPr lang="en-US" sz="2800" dirty="0" smtClean="0"/>
              <a:t>Not </a:t>
            </a:r>
            <a:r>
              <a:rPr lang="en-US" sz="2800" dirty="0"/>
              <a:t>sensitive for focal lesions in bone marrow</a:t>
            </a:r>
          </a:p>
          <a:p>
            <a:endParaRPr lang="en-US" sz="2800" dirty="0"/>
          </a:p>
        </p:txBody>
      </p:sp>
    </p:spTree>
    <p:extLst>
      <p:ext uri="{BB962C8B-B14F-4D97-AF65-F5344CB8AC3E}">
        <p14:creationId xmlns:p14="http://schemas.microsoft.com/office/powerpoint/2010/main" val="34826603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a:t>
            </a:r>
            <a:endParaRPr lang="en-US" dirty="0"/>
          </a:p>
        </p:txBody>
      </p:sp>
      <p:pic>
        <p:nvPicPr>
          <p:cNvPr id="7172" name="Picture 4" descr="http://www.aboutcancer.com/myeloma_sah_1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540" y="1676400"/>
            <a:ext cx="8347661"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53400" y="6557910"/>
            <a:ext cx="1143000" cy="246221"/>
          </a:xfrm>
          <a:prstGeom prst="rect">
            <a:avLst/>
          </a:prstGeom>
          <a:noFill/>
        </p:spPr>
        <p:txBody>
          <a:bodyPr wrap="square" rtlCol="0">
            <a:spAutoFit/>
          </a:bodyPr>
          <a:lstStyle/>
          <a:p>
            <a:r>
              <a:rPr lang="en-US" sz="1000" dirty="0" smtClean="0"/>
              <a:t>AC, 2018</a:t>
            </a:r>
            <a:endParaRPr lang="en-US" sz="1000" dirty="0"/>
          </a:p>
        </p:txBody>
      </p:sp>
    </p:spTree>
    <p:extLst>
      <p:ext uri="{BB962C8B-B14F-4D97-AF65-F5344CB8AC3E}">
        <p14:creationId xmlns:p14="http://schemas.microsoft.com/office/powerpoint/2010/main" val="565248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578" name="AutoShape 2"/>
          <p:cNvSpPr>
            <a:spLocks noChangeArrowheads="1"/>
          </p:cNvSpPr>
          <p:nvPr/>
        </p:nvSpPr>
        <p:spPr bwMode="auto">
          <a:xfrm>
            <a:off x="3290888" y="1968500"/>
            <a:ext cx="3187700" cy="2844800"/>
          </a:xfrm>
          <a:prstGeom prst="hexagon">
            <a:avLst>
              <a:gd name="adj" fmla="val 28008"/>
              <a:gd name="vf" fmla="val 115470"/>
            </a:avLst>
          </a:prstGeom>
          <a:gradFill rotWithShape="0">
            <a:gsLst>
              <a:gs pos="0">
                <a:srgbClr val="DADADA"/>
              </a:gs>
              <a:gs pos="100000">
                <a:srgbClr val="DADADA">
                  <a:gamma/>
                  <a:shade val="80000"/>
                  <a:invGamma/>
                </a:srgbClr>
              </a:gs>
            </a:gsLst>
            <a:lin ang="0" scaled="1"/>
          </a:gradFill>
          <a:ln w="12700">
            <a:solidFill>
              <a:schemeClr val="tx1"/>
            </a:solidFill>
            <a:miter lim="800000"/>
            <a:headEnd/>
            <a:tailEnd/>
          </a:ln>
          <a:effectLst/>
        </p:spPr>
        <p:txBody>
          <a:bodyPr wrap="none" anchor="ctr"/>
          <a:lstStyle/>
          <a:p>
            <a:endParaRPr lang="en-US"/>
          </a:p>
        </p:txBody>
      </p:sp>
      <p:sp>
        <p:nvSpPr>
          <p:cNvPr id="24579" name="Rectangle 3"/>
          <p:cNvSpPr>
            <a:spLocks noChangeArrowheads="1"/>
          </p:cNvSpPr>
          <p:nvPr/>
        </p:nvSpPr>
        <p:spPr bwMode="auto">
          <a:xfrm>
            <a:off x="6350" y="5434013"/>
            <a:ext cx="9120188" cy="1404937"/>
          </a:xfrm>
          <a:prstGeom prst="rect">
            <a:avLst/>
          </a:prstGeom>
          <a:solidFill>
            <a:srgbClr val="DADADA"/>
          </a:solidFill>
          <a:ln w="12700">
            <a:solidFill>
              <a:srgbClr val="000000"/>
            </a:solidFill>
            <a:miter lim="800000"/>
            <a:headEnd/>
            <a:tailEnd/>
          </a:ln>
          <a:effectLst/>
        </p:spPr>
        <p:txBody>
          <a:bodyPr wrap="none" anchor="ctr"/>
          <a:lstStyle/>
          <a:p>
            <a:pPr algn="ctr" eaLnBrk="0" hangingPunct="0"/>
            <a:endParaRPr lang="en-US" b="1" i="1">
              <a:latin typeface="Helvetica" pitchFamily="34" charset="0"/>
            </a:endParaRPr>
          </a:p>
        </p:txBody>
      </p:sp>
      <p:sp>
        <p:nvSpPr>
          <p:cNvPr id="24581" name="Oval 5"/>
          <p:cNvSpPr>
            <a:spLocks noChangeArrowheads="1"/>
          </p:cNvSpPr>
          <p:nvPr/>
        </p:nvSpPr>
        <p:spPr bwMode="auto">
          <a:xfrm>
            <a:off x="6743700" y="4468813"/>
            <a:ext cx="369888" cy="419100"/>
          </a:xfrm>
          <a:prstGeom prst="ellipse">
            <a:avLst/>
          </a:prstGeom>
          <a:solidFill>
            <a:srgbClr val="CECECE"/>
          </a:solidFill>
          <a:ln w="12700">
            <a:solidFill>
              <a:schemeClr val="tx1"/>
            </a:solidFill>
            <a:round/>
            <a:headEnd/>
            <a:tailEnd/>
          </a:ln>
          <a:effectLst/>
        </p:spPr>
        <p:txBody>
          <a:bodyPr wrap="none" anchor="ctr"/>
          <a:lstStyle/>
          <a:p>
            <a:endParaRPr lang="en-US"/>
          </a:p>
        </p:txBody>
      </p:sp>
      <p:sp>
        <p:nvSpPr>
          <p:cNvPr id="24582" name="Oval 6"/>
          <p:cNvSpPr>
            <a:spLocks noChangeArrowheads="1"/>
          </p:cNvSpPr>
          <p:nvPr/>
        </p:nvSpPr>
        <p:spPr bwMode="auto">
          <a:xfrm>
            <a:off x="6810375" y="4557713"/>
            <a:ext cx="236538" cy="254000"/>
          </a:xfrm>
          <a:prstGeom prst="ellipse">
            <a:avLst/>
          </a:prstGeom>
          <a:solidFill>
            <a:srgbClr val="333333"/>
          </a:solidFill>
          <a:ln w="12700">
            <a:solidFill>
              <a:schemeClr val="tx1"/>
            </a:solidFill>
            <a:round/>
            <a:headEnd/>
            <a:tailEnd/>
          </a:ln>
          <a:effectLst/>
        </p:spPr>
        <p:txBody>
          <a:bodyPr wrap="none" anchor="ctr"/>
          <a:lstStyle/>
          <a:p>
            <a:endParaRPr lang="en-US"/>
          </a:p>
        </p:txBody>
      </p:sp>
      <p:sp>
        <p:nvSpPr>
          <p:cNvPr id="24583" name="Oval 7"/>
          <p:cNvSpPr>
            <a:spLocks noChangeArrowheads="1"/>
          </p:cNvSpPr>
          <p:nvPr/>
        </p:nvSpPr>
        <p:spPr bwMode="auto">
          <a:xfrm>
            <a:off x="6769100" y="3181350"/>
            <a:ext cx="369888" cy="419100"/>
          </a:xfrm>
          <a:prstGeom prst="ellipse">
            <a:avLst/>
          </a:prstGeom>
          <a:solidFill>
            <a:srgbClr val="CECECE"/>
          </a:solidFill>
          <a:ln w="12700">
            <a:solidFill>
              <a:schemeClr val="tx1"/>
            </a:solidFill>
            <a:round/>
            <a:headEnd/>
            <a:tailEnd/>
          </a:ln>
          <a:effectLst/>
        </p:spPr>
        <p:txBody>
          <a:bodyPr wrap="none" anchor="ctr"/>
          <a:lstStyle/>
          <a:p>
            <a:endParaRPr lang="en-US"/>
          </a:p>
        </p:txBody>
      </p:sp>
      <p:sp>
        <p:nvSpPr>
          <p:cNvPr id="24584" name="Oval 8"/>
          <p:cNvSpPr>
            <a:spLocks noChangeArrowheads="1"/>
          </p:cNvSpPr>
          <p:nvPr/>
        </p:nvSpPr>
        <p:spPr bwMode="auto">
          <a:xfrm>
            <a:off x="6835775" y="3270250"/>
            <a:ext cx="236538" cy="254000"/>
          </a:xfrm>
          <a:prstGeom prst="ellipse">
            <a:avLst/>
          </a:prstGeom>
          <a:solidFill>
            <a:srgbClr val="333333"/>
          </a:solidFill>
          <a:ln w="12700">
            <a:solidFill>
              <a:schemeClr val="tx1"/>
            </a:solidFill>
            <a:round/>
            <a:headEnd/>
            <a:tailEnd/>
          </a:ln>
          <a:effectLst/>
        </p:spPr>
        <p:txBody>
          <a:bodyPr wrap="none" anchor="ctr"/>
          <a:lstStyle/>
          <a:p>
            <a:endParaRPr lang="en-US"/>
          </a:p>
        </p:txBody>
      </p:sp>
      <p:sp>
        <p:nvSpPr>
          <p:cNvPr id="24585" name="Oval 9"/>
          <p:cNvSpPr>
            <a:spLocks noChangeArrowheads="1"/>
          </p:cNvSpPr>
          <p:nvPr/>
        </p:nvSpPr>
        <p:spPr bwMode="auto">
          <a:xfrm>
            <a:off x="3438525" y="3155950"/>
            <a:ext cx="528638" cy="444500"/>
          </a:xfrm>
          <a:prstGeom prst="ellipse">
            <a:avLst/>
          </a:prstGeom>
          <a:solidFill>
            <a:srgbClr val="CECECE"/>
          </a:solidFill>
          <a:ln w="12700">
            <a:solidFill>
              <a:srgbClr val="000000"/>
            </a:solidFill>
            <a:round/>
            <a:headEnd/>
            <a:tailEnd/>
          </a:ln>
          <a:effectLst/>
        </p:spPr>
        <p:txBody>
          <a:bodyPr wrap="none" anchor="ctr"/>
          <a:lstStyle/>
          <a:p>
            <a:endParaRPr lang="en-US"/>
          </a:p>
        </p:txBody>
      </p:sp>
      <p:sp>
        <p:nvSpPr>
          <p:cNvPr id="24586" name="Oval 10"/>
          <p:cNvSpPr>
            <a:spLocks noChangeArrowheads="1"/>
          </p:cNvSpPr>
          <p:nvPr/>
        </p:nvSpPr>
        <p:spPr bwMode="auto">
          <a:xfrm>
            <a:off x="3505200" y="3232150"/>
            <a:ext cx="236538" cy="254000"/>
          </a:xfrm>
          <a:prstGeom prst="ellipse">
            <a:avLst/>
          </a:prstGeom>
          <a:solidFill>
            <a:schemeClr val="tx2"/>
          </a:solidFill>
          <a:ln w="12700">
            <a:solidFill>
              <a:srgbClr val="333333"/>
            </a:solidFill>
            <a:round/>
            <a:headEnd/>
            <a:tailEnd/>
          </a:ln>
          <a:effectLst/>
        </p:spPr>
        <p:txBody>
          <a:bodyPr wrap="none" anchor="ctr"/>
          <a:lstStyle/>
          <a:p>
            <a:endParaRPr lang="en-US"/>
          </a:p>
        </p:txBody>
      </p:sp>
      <p:sp>
        <p:nvSpPr>
          <p:cNvPr id="24587" name="Oval 11"/>
          <p:cNvSpPr>
            <a:spLocks noChangeArrowheads="1"/>
          </p:cNvSpPr>
          <p:nvPr/>
        </p:nvSpPr>
        <p:spPr bwMode="auto">
          <a:xfrm>
            <a:off x="3454400" y="1250950"/>
            <a:ext cx="823913" cy="508000"/>
          </a:xfrm>
          <a:prstGeom prst="ellipse">
            <a:avLst/>
          </a:prstGeom>
          <a:solidFill>
            <a:srgbClr val="CECECE"/>
          </a:solidFill>
          <a:ln w="12700">
            <a:solidFill>
              <a:schemeClr val="tx1"/>
            </a:solidFill>
            <a:round/>
            <a:headEnd/>
            <a:tailEnd/>
          </a:ln>
          <a:effectLst/>
        </p:spPr>
        <p:txBody>
          <a:bodyPr wrap="none" anchor="ctr"/>
          <a:lstStyle/>
          <a:p>
            <a:endParaRPr lang="en-US"/>
          </a:p>
        </p:txBody>
      </p:sp>
      <p:sp>
        <p:nvSpPr>
          <p:cNvPr id="24588" name="Oval 12"/>
          <p:cNvSpPr>
            <a:spLocks noChangeArrowheads="1"/>
          </p:cNvSpPr>
          <p:nvPr/>
        </p:nvSpPr>
        <p:spPr bwMode="auto">
          <a:xfrm>
            <a:off x="3522663" y="1390650"/>
            <a:ext cx="236537" cy="2540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4589" name="Rectangle 13"/>
          <p:cNvSpPr>
            <a:spLocks noChangeArrowheads="1"/>
          </p:cNvSpPr>
          <p:nvPr/>
        </p:nvSpPr>
        <p:spPr bwMode="auto">
          <a:xfrm>
            <a:off x="4938713" y="504825"/>
            <a:ext cx="180975" cy="454025"/>
          </a:xfrm>
          <a:prstGeom prst="rect">
            <a:avLst/>
          </a:prstGeom>
          <a:noFill/>
          <a:ln w="12700">
            <a:noFill/>
            <a:miter lim="800000"/>
            <a:headEnd/>
            <a:tailEnd/>
          </a:ln>
          <a:effectLst/>
        </p:spPr>
        <p:txBody>
          <a:bodyPr wrap="none" lIns="90487" tIns="44450" rIns="90487" bIns="44450">
            <a:spAutoFit/>
          </a:bodyPr>
          <a:lstStyle/>
          <a:p>
            <a:pPr eaLnBrk="0" hangingPunct="0"/>
            <a:endParaRPr lang="en-US" sz="1200" b="1">
              <a:solidFill>
                <a:srgbClr val="000000"/>
              </a:solidFill>
              <a:latin typeface="Helvetica" pitchFamily="34" charset="0"/>
            </a:endParaRPr>
          </a:p>
          <a:p>
            <a:pPr eaLnBrk="0" hangingPunct="0"/>
            <a:endParaRPr lang="en-US" sz="1200" b="1">
              <a:solidFill>
                <a:srgbClr val="000000"/>
              </a:solidFill>
              <a:latin typeface="Helvetica" pitchFamily="34" charset="0"/>
            </a:endParaRPr>
          </a:p>
        </p:txBody>
      </p:sp>
      <p:sp>
        <p:nvSpPr>
          <p:cNvPr id="24590" name="Rectangle 14"/>
          <p:cNvSpPr>
            <a:spLocks noChangeArrowheads="1"/>
          </p:cNvSpPr>
          <p:nvPr/>
        </p:nvSpPr>
        <p:spPr bwMode="auto">
          <a:xfrm>
            <a:off x="455613" y="5770563"/>
            <a:ext cx="1265237" cy="819150"/>
          </a:xfrm>
          <a:prstGeom prst="rect">
            <a:avLst/>
          </a:prstGeom>
          <a:noFill/>
          <a:ln w="12700">
            <a:noFill/>
            <a:miter lim="800000"/>
            <a:headEnd/>
            <a:tailEnd/>
          </a:ln>
          <a:effectLst/>
        </p:spPr>
        <p:txBody>
          <a:bodyPr wrap="none" lIns="90487" tIns="44450" rIns="90487" bIns="44450">
            <a:spAutoFit/>
          </a:bodyPr>
          <a:lstStyle/>
          <a:p>
            <a:pPr eaLnBrk="0" hangingPunct="0"/>
            <a:r>
              <a:rPr lang="en-US" sz="2400" b="1">
                <a:solidFill>
                  <a:srgbClr val="000000"/>
                </a:solidFill>
                <a:latin typeface="Helvetica" pitchFamily="34" charset="0"/>
              </a:rPr>
              <a:t>Bone</a:t>
            </a:r>
          </a:p>
          <a:p>
            <a:pPr eaLnBrk="0" hangingPunct="0"/>
            <a:r>
              <a:rPr lang="en-US" sz="2400" b="1">
                <a:solidFill>
                  <a:srgbClr val="000000"/>
                </a:solidFill>
                <a:latin typeface="Helvetica" pitchFamily="34" charset="0"/>
              </a:rPr>
              <a:t>Marrow</a:t>
            </a:r>
          </a:p>
        </p:txBody>
      </p:sp>
      <p:sp>
        <p:nvSpPr>
          <p:cNvPr id="24591" name="Oval 15"/>
          <p:cNvSpPr>
            <a:spLocks noChangeArrowheads="1"/>
          </p:cNvSpPr>
          <p:nvPr/>
        </p:nvSpPr>
        <p:spPr bwMode="auto">
          <a:xfrm>
            <a:off x="3560763" y="5872163"/>
            <a:ext cx="822325" cy="508000"/>
          </a:xfrm>
          <a:prstGeom prst="ellipse">
            <a:avLst/>
          </a:prstGeom>
          <a:solidFill>
            <a:srgbClr val="F95AB7"/>
          </a:solidFill>
          <a:ln w="12700">
            <a:solidFill>
              <a:srgbClr val="000000"/>
            </a:solidFill>
            <a:round/>
            <a:headEnd/>
            <a:tailEnd/>
          </a:ln>
          <a:effectLst/>
        </p:spPr>
        <p:txBody>
          <a:bodyPr wrap="none" anchor="ctr"/>
          <a:lstStyle/>
          <a:p>
            <a:endParaRPr lang="en-US"/>
          </a:p>
        </p:txBody>
      </p:sp>
      <p:sp>
        <p:nvSpPr>
          <p:cNvPr id="24592" name="Oval 16"/>
          <p:cNvSpPr>
            <a:spLocks noChangeArrowheads="1"/>
          </p:cNvSpPr>
          <p:nvPr/>
        </p:nvSpPr>
        <p:spPr bwMode="auto">
          <a:xfrm>
            <a:off x="3627438" y="6011863"/>
            <a:ext cx="236537" cy="254000"/>
          </a:xfrm>
          <a:prstGeom prst="ellipse">
            <a:avLst/>
          </a:prstGeom>
          <a:solidFill>
            <a:schemeClr val="tx2"/>
          </a:solidFill>
          <a:ln w="12700">
            <a:solidFill>
              <a:srgbClr val="333333"/>
            </a:solidFill>
            <a:round/>
            <a:headEnd/>
            <a:tailEnd/>
          </a:ln>
          <a:effectLst/>
        </p:spPr>
        <p:txBody>
          <a:bodyPr wrap="none" anchor="ctr"/>
          <a:lstStyle/>
          <a:p>
            <a:endParaRPr lang="en-US"/>
          </a:p>
        </p:txBody>
      </p:sp>
      <p:sp>
        <p:nvSpPr>
          <p:cNvPr id="24593" name="Rectangle 17"/>
          <p:cNvSpPr>
            <a:spLocks noChangeArrowheads="1"/>
          </p:cNvSpPr>
          <p:nvPr/>
        </p:nvSpPr>
        <p:spPr bwMode="auto">
          <a:xfrm>
            <a:off x="3857625" y="6015038"/>
            <a:ext cx="596900" cy="271462"/>
          </a:xfrm>
          <a:prstGeom prst="rect">
            <a:avLst/>
          </a:prstGeom>
          <a:noFill/>
          <a:ln w="12700">
            <a:noFill/>
            <a:miter lim="800000"/>
            <a:headEnd/>
            <a:tailEnd/>
          </a:ln>
          <a:effectLst/>
        </p:spPr>
        <p:txBody>
          <a:bodyPr wrap="none" lIns="90487" tIns="44450" rIns="90487" bIns="44450">
            <a:spAutoFit/>
          </a:bodyPr>
          <a:lstStyle/>
          <a:p>
            <a:pPr eaLnBrk="0" hangingPunct="0"/>
            <a:r>
              <a:rPr lang="en-US" sz="1200" b="1">
                <a:solidFill>
                  <a:srgbClr val="000000"/>
                </a:solidFill>
                <a:latin typeface="Helvetica" pitchFamily="34" charset="0"/>
              </a:rPr>
              <a:t>G,A,E</a:t>
            </a:r>
          </a:p>
        </p:txBody>
      </p:sp>
      <p:sp>
        <p:nvSpPr>
          <p:cNvPr id="24594" name="Rectangle 18"/>
          <p:cNvSpPr>
            <a:spLocks noChangeArrowheads="1"/>
          </p:cNvSpPr>
          <p:nvPr/>
        </p:nvSpPr>
        <p:spPr bwMode="auto">
          <a:xfrm>
            <a:off x="4419600" y="5943600"/>
            <a:ext cx="128905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Plasma cell</a:t>
            </a:r>
          </a:p>
        </p:txBody>
      </p:sp>
      <p:sp>
        <p:nvSpPr>
          <p:cNvPr id="24595" name="Rectangle 19"/>
          <p:cNvSpPr>
            <a:spLocks noChangeArrowheads="1"/>
          </p:cNvSpPr>
          <p:nvPr/>
        </p:nvSpPr>
        <p:spPr bwMode="auto">
          <a:xfrm>
            <a:off x="7148513" y="4529138"/>
            <a:ext cx="1357312"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latin typeface="Helvetica" pitchFamily="34" charset="0"/>
              </a:rPr>
              <a:t>Virgin B cell</a:t>
            </a:r>
          </a:p>
        </p:txBody>
      </p:sp>
      <p:sp>
        <p:nvSpPr>
          <p:cNvPr id="24596" name="Rectangle 20"/>
          <p:cNvSpPr>
            <a:spLocks noChangeArrowheads="1"/>
          </p:cNvSpPr>
          <p:nvPr/>
        </p:nvSpPr>
        <p:spPr bwMode="auto">
          <a:xfrm>
            <a:off x="7185025" y="3232150"/>
            <a:ext cx="1444625"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latin typeface="Helvetica" pitchFamily="34" charset="0"/>
              </a:rPr>
              <a:t>Lymphoblast</a:t>
            </a:r>
          </a:p>
        </p:txBody>
      </p:sp>
      <p:sp>
        <p:nvSpPr>
          <p:cNvPr id="24597" name="Rectangle 21"/>
          <p:cNvSpPr>
            <a:spLocks noChangeArrowheads="1"/>
          </p:cNvSpPr>
          <p:nvPr/>
        </p:nvSpPr>
        <p:spPr bwMode="auto">
          <a:xfrm>
            <a:off x="3124200" y="914400"/>
            <a:ext cx="207645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latin typeface="Helvetica" pitchFamily="34" charset="0"/>
              </a:rPr>
              <a:t>Lymphoplasmacyte</a:t>
            </a:r>
          </a:p>
        </p:txBody>
      </p:sp>
      <p:sp>
        <p:nvSpPr>
          <p:cNvPr id="24598" name="Rectangle 22"/>
          <p:cNvSpPr>
            <a:spLocks noChangeArrowheads="1"/>
          </p:cNvSpPr>
          <p:nvPr/>
        </p:nvSpPr>
        <p:spPr bwMode="auto">
          <a:xfrm>
            <a:off x="3502025" y="3630613"/>
            <a:ext cx="1366838"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Plasmablast</a:t>
            </a:r>
          </a:p>
        </p:txBody>
      </p:sp>
      <p:sp>
        <p:nvSpPr>
          <p:cNvPr id="24599" name="Line 23"/>
          <p:cNvSpPr>
            <a:spLocks noChangeShapeType="1"/>
          </p:cNvSpPr>
          <p:nvPr/>
        </p:nvSpPr>
        <p:spPr bwMode="auto">
          <a:xfrm flipH="1" flipV="1">
            <a:off x="6942138" y="3733800"/>
            <a:ext cx="7937" cy="642938"/>
          </a:xfrm>
          <a:prstGeom prst="line">
            <a:avLst/>
          </a:prstGeom>
          <a:noFill/>
          <a:ln w="25400">
            <a:solidFill>
              <a:schemeClr val="tx1"/>
            </a:solidFill>
            <a:round/>
            <a:headEnd/>
            <a:tailEnd type="triangle" w="med" len="med"/>
          </a:ln>
          <a:effectLst/>
        </p:spPr>
        <p:txBody>
          <a:bodyPr wrap="none" anchor="ctr"/>
          <a:lstStyle/>
          <a:p>
            <a:endParaRPr lang="en-US"/>
          </a:p>
        </p:txBody>
      </p:sp>
      <p:sp>
        <p:nvSpPr>
          <p:cNvPr id="24600" name="Rectangle 24"/>
          <p:cNvSpPr>
            <a:spLocks noChangeArrowheads="1"/>
          </p:cNvSpPr>
          <p:nvPr/>
        </p:nvSpPr>
        <p:spPr bwMode="auto">
          <a:xfrm>
            <a:off x="3865563" y="2381250"/>
            <a:ext cx="2154237" cy="393700"/>
          </a:xfrm>
          <a:prstGeom prst="rect">
            <a:avLst/>
          </a:prstGeom>
          <a:noFill/>
          <a:ln w="12700">
            <a:noFill/>
            <a:miter lim="800000"/>
            <a:headEnd/>
            <a:tailEnd/>
          </a:ln>
          <a:effectLst/>
        </p:spPr>
        <p:txBody>
          <a:bodyPr wrap="none" lIns="90487" tIns="44450" rIns="90487" bIns="44450">
            <a:spAutoFit/>
          </a:bodyPr>
          <a:lstStyle/>
          <a:p>
            <a:pPr eaLnBrk="0" hangingPunct="0"/>
            <a:r>
              <a:rPr lang="en-US" sz="2000" b="1">
                <a:solidFill>
                  <a:srgbClr val="000000"/>
                </a:solidFill>
                <a:latin typeface="Helvetica" pitchFamily="34" charset="0"/>
              </a:rPr>
              <a:t>Germinal Center</a:t>
            </a:r>
          </a:p>
        </p:txBody>
      </p:sp>
      <p:sp>
        <p:nvSpPr>
          <p:cNvPr id="24601" name="Rectangle 25"/>
          <p:cNvSpPr>
            <a:spLocks noChangeArrowheads="1"/>
          </p:cNvSpPr>
          <p:nvPr/>
        </p:nvSpPr>
        <p:spPr bwMode="auto">
          <a:xfrm>
            <a:off x="4633913" y="3046413"/>
            <a:ext cx="111760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i="1">
                <a:solidFill>
                  <a:srgbClr val="000000"/>
                </a:solidFill>
                <a:latin typeface="Helvetica" pitchFamily="34" charset="0"/>
              </a:rPr>
              <a:t>SOMATIC</a:t>
            </a:r>
          </a:p>
        </p:txBody>
      </p:sp>
      <p:sp>
        <p:nvSpPr>
          <p:cNvPr id="24602" name="Line 26"/>
          <p:cNvSpPr>
            <a:spLocks noChangeShapeType="1"/>
          </p:cNvSpPr>
          <p:nvPr/>
        </p:nvSpPr>
        <p:spPr bwMode="auto">
          <a:xfrm flipV="1">
            <a:off x="3606800" y="1847850"/>
            <a:ext cx="0" cy="11811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24603" name="Line 27"/>
          <p:cNvSpPr>
            <a:spLocks noChangeShapeType="1"/>
          </p:cNvSpPr>
          <p:nvPr/>
        </p:nvSpPr>
        <p:spPr bwMode="auto">
          <a:xfrm>
            <a:off x="3624263" y="3937000"/>
            <a:ext cx="0" cy="13208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24604" name="Oval 28"/>
          <p:cNvSpPr>
            <a:spLocks noChangeArrowheads="1"/>
          </p:cNvSpPr>
          <p:nvPr/>
        </p:nvSpPr>
        <p:spPr bwMode="auto">
          <a:xfrm>
            <a:off x="6742113" y="6264275"/>
            <a:ext cx="369887" cy="419100"/>
          </a:xfrm>
          <a:prstGeom prst="ellipse">
            <a:avLst/>
          </a:prstGeom>
          <a:noFill/>
          <a:ln w="12700">
            <a:solidFill>
              <a:srgbClr val="000000"/>
            </a:solidFill>
            <a:round/>
            <a:headEnd/>
            <a:tailEnd/>
          </a:ln>
          <a:effectLst/>
        </p:spPr>
        <p:txBody>
          <a:bodyPr wrap="none" anchor="ctr"/>
          <a:lstStyle/>
          <a:p>
            <a:endParaRPr lang="en-US"/>
          </a:p>
        </p:txBody>
      </p:sp>
      <p:sp>
        <p:nvSpPr>
          <p:cNvPr id="24605" name="Oval 29"/>
          <p:cNvSpPr>
            <a:spLocks noChangeArrowheads="1"/>
          </p:cNvSpPr>
          <p:nvPr/>
        </p:nvSpPr>
        <p:spPr bwMode="auto">
          <a:xfrm>
            <a:off x="6808788" y="6353175"/>
            <a:ext cx="236537" cy="254000"/>
          </a:xfrm>
          <a:prstGeom prst="ellipse">
            <a:avLst/>
          </a:prstGeom>
          <a:solidFill>
            <a:srgbClr val="333333"/>
          </a:solidFill>
          <a:ln w="12700">
            <a:solidFill>
              <a:srgbClr val="333333"/>
            </a:solidFill>
            <a:round/>
            <a:headEnd/>
            <a:tailEnd/>
          </a:ln>
          <a:effectLst/>
        </p:spPr>
        <p:txBody>
          <a:bodyPr wrap="none" anchor="ctr"/>
          <a:lstStyle/>
          <a:p>
            <a:endParaRPr lang="en-US"/>
          </a:p>
        </p:txBody>
      </p:sp>
      <p:sp>
        <p:nvSpPr>
          <p:cNvPr id="24606" name="Rectangle 30"/>
          <p:cNvSpPr>
            <a:spLocks noChangeArrowheads="1"/>
          </p:cNvSpPr>
          <p:nvPr/>
        </p:nvSpPr>
        <p:spPr bwMode="auto">
          <a:xfrm>
            <a:off x="7162800" y="6272213"/>
            <a:ext cx="1119188"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Pre-B cell</a:t>
            </a:r>
          </a:p>
        </p:txBody>
      </p:sp>
      <p:sp>
        <p:nvSpPr>
          <p:cNvPr id="24607" name="Rectangle 31"/>
          <p:cNvSpPr>
            <a:spLocks noChangeArrowheads="1"/>
          </p:cNvSpPr>
          <p:nvPr/>
        </p:nvSpPr>
        <p:spPr bwMode="auto">
          <a:xfrm>
            <a:off x="3722688" y="1347788"/>
            <a:ext cx="531812"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chemeClr val="bg1"/>
                </a:solidFill>
                <a:latin typeface="Helvetica" pitchFamily="34" charset="0"/>
              </a:rPr>
              <a:t>IgM</a:t>
            </a:r>
          </a:p>
        </p:txBody>
      </p:sp>
      <p:sp>
        <p:nvSpPr>
          <p:cNvPr id="24608" name="AutoShape 32"/>
          <p:cNvSpPr>
            <a:spLocks noChangeArrowheads="1"/>
          </p:cNvSpPr>
          <p:nvPr/>
        </p:nvSpPr>
        <p:spPr bwMode="auto">
          <a:xfrm rot="16200000">
            <a:off x="6348412" y="5526088"/>
            <a:ext cx="1158875" cy="139700"/>
          </a:xfrm>
          <a:prstGeom prst="rightArrow">
            <a:avLst>
              <a:gd name="adj1" fmla="val 50000"/>
              <a:gd name="adj2" fmla="val 248787"/>
            </a:avLst>
          </a:prstGeom>
          <a:solidFill>
            <a:schemeClr val="bg1"/>
          </a:solidFill>
          <a:ln w="25400">
            <a:solidFill>
              <a:schemeClr val="tx1"/>
            </a:solidFill>
            <a:miter lim="800000"/>
            <a:headEnd/>
            <a:tailEnd/>
          </a:ln>
          <a:effectLst/>
        </p:spPr>
        <p:txBody>
          <a:bodyPr wrap="none" anchor="ctr"/>
          <a:lstStyle/>
          <a:p>
            <a:endParaRPr lang="en-US"/>
          </a:p>
        </p:txBody>
      </p:sp>
      <p:sp>
        <p:nvSpPr>
          <p:cNvPr id="24609" name="AutoShape 33"/>
          <p:cNvSpPr>
            <a:spLocks noChangeArrowheads="1"/>
          </p:cNvSpPr>
          <p:nvPr/>
        </p:nvSpPr>
        <p:spPr bwMode="auto">
          <a:xfrm flipH="1">
            <a:off x="4103688" y="3297238"/>
            <a:ext cx="2570162" cy="152400"/>
          </a:xfrm>
          <a:prstGeom prst="rightArrow">
            <a:avLst>
              <a:gd name="adj1" fmla="val 50000"/>
              <a:gd name="adj2" fmla="val 312775"/>
            </a:avLst>
          </a:prstGeom>
          <a:solidFill>
            <a:schemeClr val="bg1"/>
          </a:solidFill>
          <a:ln w="25400">
            <a:solidFill>
              <a:schemeClr val="tx1"/>
            </a:solidFill>
            <a:miter lim="800000"/>
            <a:headEnd/>
            <a:tailEnd/>
          </a:ln>
          <a:effectLst/>
        </p:spPr>
        <p:txBody>
          <a:bodyPr wrap="none" anchor="ctr"/>
          <a:lstStyle/>
          <a:p>
            <a:endParaRPr lang="en-US"/>
          </a:p>
        </p:txBody>
      </p:sp>
      <p:sp>
        <p:nvSpPr>
          <p:cNvPr id="24610" name="Rectangle 34"/>
          <p:cNvSpPr>
            <a:spLocks noChangeArrowheads="1"/>
          </p:cNvSpPr>
          <p:nvPr/>
        </p:nvSpPr>
        <p:spPr bwMode="auto">
          <a:xfrm>
            <a:off x="4316413" y="3398838"/>
            <a:ext cx="194945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i="1">
                <a:solidFill>
                  <a:schemeClr val="bg1"/>
                </a:solidFill>
                <a:latin typeface="Helvetica" pitchFamily="34" charset="0"/>
              </a:rPr>
              <a:t>HYPERMUTATION</a:t>
            </a:r>
          </a:p>
        </p:txBody>
      </p:sp>
      <p:sp>
        <p:nvSpPr>
          <p:cNvPr id="24611" name="Rectangle 35"/>
          <p:cNvSpPr>
            <a:spLocks noChangeArrowheads="1"/>
          </p:cNvSpPr>
          <p:nvPr/>
        </p:nvSpPr>
        <p:spPr bwMode="auto">
          <a:xfrm>
            <a:off x="228600" y="2209800"/>
            <a:ext cx="1990725" cy="454025"/>
          </a:xfrm>
          <a:prstGeom prst="rect">
            <a:avLst/>
          </a:prstGeom>
          <a:noFill/>
          <a:ln w="12700">
            <a:noFill/>
            <a:miter lim="800000"/>
            <a:headEnd/>
            <a:tailEnd/>
          </a:ln>
          <a:effectLst/>
        </p:spPr>
        <p:txBody>
          <a:bodyPr wrap="none" lIns="90487" tIns="44450" rIns="90487" bIns="44450">
            <a:spAutoFit/>
          </a:bodyPr>
          <a:lstStyle/>
          <a:p>
            <a:pPr eaLnBrk="0" hangingPunct="0"/>
            <a:r>
              <a:rPr lang="en-US" sz="2400" b="1">
                <a:latin typeface="Helvetica" pitchFamily="34" charset="0"/>
              </a:rPr>
              <a:t>Lymph node</a:t>
            </a:r>
          </a:p>
        </p:txBody>
      </p:sp>
      <p:sp>
        <p:nvSpPr>
          <p:cNvPr id="24612" name="Text Box 36"/>
          <p:cNvSpPr txBox="1">
            <a:spLocks noChangeArrowheads="1"/>
          </p:cNvSpPr>
          <p:nvPr/>
        </p:nvSpPr>
        <p:spPr bwMode="auto">
          <a:xfrm>
            <a:off x="7004050" y="5562600"/>
            <a:ext cx="2139950" cy="641350"/>
          </a:xfrm>
          <a:prstGeom prst="rect">
            <a:avLst/>
          </a:prstGeom>
          <a:noFill/>
          <a:ln w="12700">
            <a:noFill/>
            <a:miter lim="800000"/>
            <a:headEnd/>
            <a:tailEnd/>
          </a:ln>
          <a:effectLst/>
        </p:spPr>
        <p:txBody>
          <a:bodyPr wrap="none">
            <a:spAutoFit/>
          </a:bodyPr>
          <a:lstStyle/>
          <a:p>
            <a:pPr algn="ctr" eaLnBrk="0" hangingPunct="0"/>
            <a:r>
              <a:rPr lang="en-US" b="1" i="1">
                <a:solidFill>
                  <a:schemeClr val="bg1"/>
                </a:solidFill>
                <a:latin typeface="Helvetica" pitchFamily="34" charset="0"/>
              </a:rPr>
              <a:t>V(D)J </a:t>
            </a:r>
          </a:p>
          <a:p>
            <a:pPr algn="ctr" eaLnBrk="0" hangingPunct="0"/>
            <a:r>
              <a:rPr lang="en-US" b="1" i="1">
                <a:solidFill>
                  <a:schemeClr val="bg1"/>
                </a:solidFill>
                <a:latin typeface="Helvetica" pitchFamily="34" charset="0"/>
              </a:rPr>
              <a:t>RECOMBINATION</a:t>
            </a:r>
          </a:p>
        </p:txBody>
      </p:sp>
      <p:sp>
        <p:nvSpPr>
          <p:cNvPr id="24613" name="Text Box 37"/>
          <p:cNvSpPr txBox="1">
            <a:spLocks noChangeArrowheads="1"/>
          </p:cNvSpPr>
          <p:nvPr/>
        </p:nvSpPr>
        <p:spPr bwMode="auto">
          <a:xfrm>
            <a:off x="1371600" y="4191000"/>
            <a:ext cx="2139950" cy="641350"/>
          </a:xfrm>
          <a:prstGeom prst="rect">
            <a:avLst/>
          </a:prstGeom>
          <a:noFill/>
          <a:ln w="12700">
            <a:noFill/>
            <a:miter lim="800000"/>
            <a:headEnd/>
            <a:tailEnd/>
          </a:ln>
          <a:effectLst/>
        </p:spPr>
        <p:txBody>
          <a:bodyPr wrap="none">
            <a:spAutoFit/>
          </a:bodyPr>
          <a:lstStyle/>
          <a:p>
            <a:pPr algn="ctr" eaLnBrk="0" hangingPunct="0"/>
            <a:r>
              <a:rPr lang="en-US" b="1" i="1">
                <a:latin typeface="Helvetica" pitchFamily="34" charset="0"/>
              </a:rPr>
              <a:t>SWITCH</a:t>
            </a:r>
            <a:br>
              <a:rPr lang="en-US" b="1" i="1">
                <a:latin typeface="Helvetica" pitchFamily="34" charset="0"/>
              </a:rPr>
            </a:br>
            <a:r>
              <a:rPr lang="en-US" b="1" i="1">
                <a:latin typeface="Helvetica" pitchFamily="34" charset="0"/>
              </a:rPr>
              <a:t>RECOMBINATION</a:t>
            </a:r>
          </a:p>
        </p:txBody>
      </p:sp>
      <p:sp>
        <p:nvSpPr>
          <p:cNvPr id="37" name="Rectangle 4"/>
          <p:cNvSpPr>
            <a:spLocks noGrp="1" noChangeArrowheads="1"/>
          </p:cNvSpPr>
          <p:nvPr>
            <p:ph type="ctrTitle"/>
          </p:nvPr>
        </p:nvSpPr>
        <p:spPr>
          <a:xfrm>
            <a:off x="304800" y="141288"/>
            <a:ext cx="8804275" cy="411162"/>
          </a:xfrm>
          <a:noFill/>
          <a:ln/>
        </p:spPr>
        <p:txBody>
          <a:bodyPr lIns="55562" tIns="26987" rIns="55562" bIns="26987"/>
          <a:lstStyle/>
          <a:p>
            <a:pPr defTabSz="549275"/>
            <a:r>
              <a:rPr lang="en-US" sz="2400" b="1" dirty="0">
                <a:solidFill>
                  <a:schemeClr val="tx1"/>
                </a:solidFill>
              </a:rPr>
              <a:t>B cell Development As a Framework for Malignancies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 (Computed [axial] </a:t>
            </a:r>
            <a:r>
              <a:rPr lang="en-US" dirty="0" smtClean="0"/>
              <a:t>Tomography</a:t>
            </a:r>
            <a:r>
              <a:rPr lang="en-US" dirty="0"/>
              <a:t>)</a:t>
            </a:r>
          </a:p>
        </p:txBody>
      </p:sp>
      <p:sp>
        <p:nvSpPr>
          <p:cNvPr id="3" name="Content Placeholder 2"/>
          <p:cNvSpPr>
            <a:spLocks noGrp="1"/>
          </p:cNvSpPr>
          <p:nvPr>
            <p:ph idx="1"/>
          </p:nvPr>
        </p:nvSpPr>
        <p:spPr/>
        <p:txBody>
          <a:bodyPr/>
          <a:lstStyle/>
          <a:p>
            <a:r>
              <a:rPr lang="en-US" sz="2800" dirty="0"/>
              <a:t>Cross sectional x-ray</a:t>
            </a:r>
          </a:p>
          <a:p>
            <a:r>
              <a:rPr lang="en-US" sz="2800" dirty="0" smtClean="0"/>
              <a:t>Detection in up to </a:t>
            </a:r>
            <a:r>
              <a:rPr lang="en-US" sz="2800" dirty="0"/>
              <a:t>25% of those with negative x-ray</a:t>
            </a:r>
          </a:p>
          <a:p>
            <a:r>
              <a:rPr lang="en-US" sz="2800" dirty="0"/>
              <a:t>Soft tissue masses seen compared to x-ray</a:t>
            </a:r>
          </a:p>
          <a:p>
            <a:r>
              <a:rPr lang="en-US" sz="2800" dirty="0"/>
              <a:t>Quicker than x-ray</a:t>
            </a:r>
          </a:p>
          <a:p>
            <a:r>
              <a:rPr lang="en-US" sz="2800" dirty="0"/>
              <a:t>Not as sensitive as MRI in detecting lesions outside bone marrow</a:t>
            </a:r>
          </a:p>
          <a:p>
            <a:r>
              <a:rPr lang="en-US" sz="2800" dirty="0"/>
              <a:t>Contrast</a:t>
            </a:r>
          </a:p>
          <a:p>
            <a:r>
              <a:rPr lang="en-US" sz="2800" dirty="0"/>
              <a:t>More expensive than x-ray</a:t>
            </a:r>
          </a:p>
          <a:p>
            <a:endParaRPr lang="en-US" dirty="0"/>
          </a:p>
        </p:txBody>
      </p:sp>
    </p:spTree>
    <p:extLst>
      <p:ext uri="{BB962C8B-B14F-4D97-AF65-F5344CB8AC3E}">
        <p14:creationId xmlns:p14="http://schemas.microsoft.com/office/powerpoint/2010/main" val="1016398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CT</a:t>
            </a:r>
            <a:endParaRPr lang="en-US" dirty="0"/>
          </a:p>
        </p:txBody>
      </p:sp>
      <p:pic>
        <p:nvPicPr>
          <p:cNvPr id="4" name="Content Placeholder 3" descr="Image result for ct myeloma">
            <a:hlinkClick r:id="rId2"/>
          </p:cNvPr>
          <p:cNvPicPr>
            <a:picLocks noGrp="1"/>
          </p:cNvPicPr>
          <p:nvPr>
            <p:ph idx="1"/>
          </p:nvPr>
        </p:nvPicPr>
        <p:blipFill rotWithShape="1">
          <a:blip r:embed="rId3" cstate="print">
            <a:extLst>
              <a:ext uri="{28A0092B-C50C-407E-A947-70E740481C1C}">
                <a14:useLocalDpi xmlns:a14="http://schemas.microsoft.com/office/drawing/2010/main" val="0"/>
              </a:ext>
            </a:extLst>
          </a:blip>
          <a:srcRect l="32586" r="34188"/>
          <a:stretch/>
        </p:blipFill>
        <p:spPr bwMode="auto">
          <a:xfrm>
            <a:off x="1752600" y="914400"/>
            <a:ext cx="5943600" cy="57150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8153400" y="6557910"/>
            <a:ext cx="1143000" cy="246221"/>
          </a:xfrm>
          <a:prstGeom prst="rect">
            <a:avLst/>
          </a:prstGeom>
          <a:noFill/>
        </p:spPr>
        <p:txBody>
          <a:bodyPr wrap="square" rtlCol="0">
            <a:spAutoFit/>
          </a:bodyPr>
          <a:lstStyle/>
          <a:p>
            <a:r>
              <a:rPr lang="en-US" sz="1000" dirty="0" smtClean="0"/>
              <a:t>AC, 2018</a:t>
            </a:r>
            <a:endParaRPr lang="en-US" sz="1000" dirty="0"/>
          </a:p>
        </p:txBody>
      </p:sp>
    </p:spTree>
    <p:extLst>
      <p:ext uri="{BB962C8B-B14F-4D97-AF65-F5344CB8AC3E}">
        <p14:creationId xmlns:p14="http://schemas.microsoft.com/office/powerpoint/2010/main" val="15600515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MRI (Magnetic </a:t>
            </a:r>
            <a:r>
              <a:rPr lang="en-US" b="1" dirty="0" smtClean="0"/>
              <a:t>Resonance </a:t>
            </a:r>
            <a:r>
              <a:rPr lang="en-US" b="1" dirty="0"/>
              <a:t>I</a:t>
            </a:r>
            <a:r>
              <a:rPr lang="en-US" b="1" dirty="0" smtClean="0"/>
              <a:t>maging)</a:t>
            </a:r>
            <a:endParaRPr lang="en-US" b="1" dirty="0"/>
          </a:p>
        </p:txBody>
      </p:sp>
      <p:sp>
        <p:nvSpPr>
          <p:cNvPr id="3" name="Content Placeholder 2"/>
          <p:cNvSpPr>
            <a:spLocks noGrp="1"/>
          </p:cNvSpPr>
          <p:nvPr>
            <p:ph idx="1"/>
          </p:nvPr>
        </p:nvSpPr>
        <p:spPr>
          <a:xfrm>
            <a:off x="457200" y="1905000"/>
            <a:ext cx="8229600" cy="4221163"/>
          </a:xfrm>
        </p:spPr>
        <p:txBody>
          <a:bodyPr/>
          <a:lstStyle/>
          <a:p>
            <a:r>
              <a:rPr lang="en-US" sz="2800" dirty="0" smtClean="0"/>
              <a:t>Picks </a:t>
            </a:r>
            <a:r>
              <a:rPr lang="en-US" sz="2800" dirty="0"/>
              <a:t>up bone marrow involvement</a:t>
            </a:r>
          </a:p>
          <a:p>
            <a:r>
              <a:rPr lang="en-US" sz="2800" dirty="0" smtClean="0"/>
              <a:t>Preferred </a:t>
            </a:r>
            <a:r>
              <a:rPr lang="en-US" sz="2800" dirty="0"/>
              <a:t>for spinal </a:t>
            </a:r>
            <a:r>
              <a:rPr lang="en-US" sz="2800" dirty="0" smtClean="0"/>
              <a:t>cord </a:t>
            </a:r>
            <a:r>
              <a:rPr lang="en-US" sz="2800" dirty="0"/>
              <a:t>assessment </a:t>
            </a:r>
            <a:r>
              <a:rPr lang="en-US" sz="2800" dirty="0" smtClean="0"/>
              <a:t>(compression)</a:t>
            </a:r>
          </a:p>
          <a:p>
            <a:r>
              <a:rPr lang="en-US" sz="2800" dirty="0" smtClean="0"/>
              <a:t>Osteoporosis </a:t>
            </a:r>
            <a:r>
              <a:rPr lang="en-US" sz="2800" dirty="0" err="1" smtClean="0"/>
              <a:t>vs</a:t>
            </a:r>
            <a:r>
              <a:rPr lang="en-US" sz="2800" dirty="0" smtClean="0"/>
              <a:t> vertebral fractures</a:t>
            </a:r>
          </a:p>
          <a:p>
            <a:r>
              <a:rPr lang="en-US" sz="2800" dirty="0" smtClean="0"/>
              <a:t>52</a:t>
            </a:r>
            <a:r>
              <a:rPr lang="en-US" sz="2800" dirty="0"/>
              <a:t>% had </a:t>
            </a:r>
            <a:r>
              <a:rPr lang="en-US" sz="2800" dirty="0" smtClean="0"/>
              <a:t>normal x-rays </a:t>
            </a:r>
          </a:p>
          <a:p>
            <a:r>
              <a:rPr lang="en-US" sz="2800" dirty="0" smtClean="0"/>
              <a:t>Limitations</a:t>
            </a:r>
            <a:r>
              <a:rPr lang="en-US" sz="2800" dirty="0"/>
              <a:t>: expensive, time consuming, implants (metal), pacemakers, claustrophobia, contrast and kidney function</a:t>
            </a:r>
          </a:p>
          <a:p>
            <a:r>
              <a:rPr lang="en-US" sz="2800" dirty="0" smtClean="0"/>
              <a:t>9 </a:t>
            </a:r>
            <a:r>
              <a:rPr lang="en-US" sz="2800" dirty="0"/>
              <a:t>month lag time </a:t>
            </a:r>
            <a:r>
              <a:rPr lang="en-US" sz="2800" dirty="0" smtClean="0"/>
              <a:t>of active </a:t>
            </a:r>
            <a:r>
              <a:rPr lang="en-US" sz="2800" dirty="0"/>
              <a:t>disease</a:t>
            </a:r>
          </a:p>
          <a:p>
            <a:endParaRPr lang="en-US" sz="2800" dirty="0"/>
          </a:p>
        </p:txBody>
      </p:sp>
    </p:spTree>
    <p:extLst>
      <p:ext uri="{BB962C8B-B14F-4D97-AF65-F5344CB8AC3E}">
        <p14:creationId xmlns:p14="http://schemas.microsoft.com/office/powerpoint/2010/main" val="3740494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MRI</a:t>
            </a:r>
            <a:endParaRPr lang="en-US" b="1" dirty="0"/>
          </a:p>
        </p:txBody>
      </p:sp>
      <p:pic>
        <p:nvPicPr>
          <p:cNvPr id="4" name="Content Placeholder 3" descr="Related image">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029200"/>
          </a:xfrm>
          <a:prstGeom prst="rect">
            <a:avLst/>
          </a:prstGeom>
          <a:noFill/>
          <a:ln>
            <a:noFill/>
          </a:ln>
        </p:spPr>
      </p:pic>
      <p:sp>
        <p:nvSpPr>
          <p:cNvPr id="5" name="TextBox 4"/>
          <p:cNvSpPr txBox="1"/>
          <p:nvPr/>
        </p:nvSpPr>
        <p:spPr>
          <a:xfrm>
            <a:off x="8153400" y="6557910"/>
            <a:ext cx="1143000" cy="246221"/>
          </a:xfrm>
          <a:prstGeom prst="rect">
            <a:avLst/>
          </a:prstGeom>
          <a:noFill/>
        </p:spPr>
        <p:txBody>
          <a:bodyPr wrap="square" rtlCol="0">
            <a:spAutoFit/>
          </a:bodyPr>
          <a:lstStyle/>
          <a:p>
            <a:r>
              <a:rPr lang="en-US" sz="1000" dirty="0" smtClean="0"/>
              <a:t>AC, 2018</a:t>
            </a:r>
            <a:endParaRPr lang="en-US" sz="1000" dirty="0"/>
          </a:p>
        </p:txBody>
      </p:sp>
    </p:spTree>
    <p:extLst>
      <p:ext uri="{BB962C8B-B14F-4D97-AF65-F5344CB8AC3E}">
        <p14:creationId xmlns:p14="http://schemas.microsoft.com/office/powerpoint/2010/main" val="3013285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4400" b="1" dirty="0" smtClean="0"/>
              <a:t>PET (Positron Emission </a:t>
            </a:r>
            <a:r>
              <a:rPr lang="en-US" sz="4400" b="1" dirty="0"/>
              <a:t>T</a:t>
            </a:r>
            <a:r>
              <a:rPr lang="en-US" sz="4400" b="1" dirty="0" smtClean="0"/>
              <a:t>omography)</a:t>
            </a:r>
            <a:endParaRPr lang="en-US" sz="4400" b="1" dirty="0"/>
          </a:p>
        </p:txBody>
      </p:sp>
      <p:sp>
        <p:nvSpPr>
          <p:cNvPr id="3" name="Content Placeholder 2"/>
          <p:cNvSpPr>
            <a:spLocks noGrp="1"/>
          </p:cNvSpPr>
          <p:nvPr>
            <p:ph idx="1"/>
          </p:nvPr>
        </p:nvSpPr>
        <p:spPr>
          <a:xfrm>
            <a:off x="228600" y="1524000"/>
            <a:ext cx="8458200" cy="5410200"/>
          </a:xfrm>
        </p:spPr>
        <p:txBody>
          <a:bodyPr>
            <a:normAutofit fontScale="85000" lnSpcReduction="10000"/>
          </a:bodyPr>
          <a:lstStyle/>
          <a:p>
            <a:r>
              <a:rPr lang="en-US" dirty="0"/>
              <a:t>Radiolabeled glucose, uptake taken by cancer cells (actively dividing), muscle and brain</a:t>
            </a:r>
          </a:p>
          <a:p>
            <a:r>
              <a:rPr lang="en-US" dirty="0"/>
              <a:t>FDG- </a:t>
            </a:r>
            <a:r>
              <a:rPr lang="en-US" dirty="0" err="1"/>
              <a:t>fluorodeoxyglucose</a:t>
            </a:r>
            <a:endParaRPr lang="en-US" dirty="0"/>
          </a:p>
          <a:p>
            <a:r>
              <a:rPr lang="en-US" dirty="0"/>
              <a:t>Find a mass where there is no bone lesion</a:t>
            </a:r>
          </a:p>
          <a:p>
            <a:r>
              <a:rPr lang="en-US" dirty="0" err="1"/>
              <a:t>Extramedullary</a:t>
            </a:r>
            <a:r>
              <a:rPr lang="en-US" dirty="0"/>
              <a:t> </a:t>
            </a:r>
            <a:r>
              <a:rPr lang="en-US" dirty="0" smtClean="0"/>
              <a:t>disease (Non-secretory)</a:t>
            </a:r>
          </a:p>
          <a:p>
            <a:r>
              <a:rPr lang="en-US" dirty="0" smtClean="0"/>
              <a:t>Three or </a:t>
            </a:r>
            <a:r>
              <a:rPr lang="en-US" dirty="0"/>
              <a:t>more lesions </a:t>
            </a:r>
            <a:r>
              <a:rPr lang="en-US" dirty="0" smtClean="0"/>
              <a:t>poorer OS and PFS</a:t>
            </a:r>
            <a:endParaRPr lang="en-US" dirty="0"/>
          </a:p>
          <a:p>
            <a:r>
              <a:rPr lang="en-US" dirty="0"/>
              <a:t>Expensive</a:t>
            </a:r>
          </a:p>
          <a:p>
            <a:r>
              <a:rPr lang="en-US" dirty="0"/>
              <a:t>Inflammation </a:t>
            </a:r>
            <a:endParaRPr lang="en-US" dirty="0" smtClean="0"/>
          </a:p>
          <a:p>
            <a:r>
              <a:rPr lang="en-US" dirty="0" smtClean="0"/>
              <a:t>Skull </a:t>
            </a:r>
            <a:r>
              <a:rPr lang="en-US" dirty="0"/>
              <a:t>lesions missed due to FDG avidity of brain</a:t>
            </a:r>
          </a:p>
          <a:p>
            <a:r>
              <a:rPr lang="en-US" dirty="0"/>
              <a:t>Medicare covers 1</a:t>
            </a:r>
            <a:r>
              <a:rPr lang="en-US" dirty="0" smtClean="0"/>
              <a:t> </a:t>
            </a:r>
            <a:r>
              <a:rPr lang="en-US" dirty="0"/>
              <a:t>PET </a:t>
            </a:r>
            <a:r>
              <a:rPr lang="en-US" dirty="0" smtClean="0"/>
              <a:t>scan </a:t>
            </a:r>
          </a:p>
          <a:p>
            <a:pPr lvl="1"/>
            <a:r>
              <a:rPr lang="en-US" dirty="0" smtClean="0"/>
              <a:t>May </a:t>
            </a:r>
            <a:r>
              <a:rPr lang="en-US" dirty="0"/>
              <a:t>cover additional during relapse, non-secretory additional malignancy</a:t>
            </a:r>
          </a:p>
          <a:p>
            <a:endParaRPr lang="en-US" dirty="0"/>
          </a:p>
        </p:txBody>
      </p:sp>
    </p:spTree>
    <p:extLst>
      <p:ext uri="{BB962C8B-B14F-4D97-AF65-F5344CB8AC3E}">
        <p14:creationId xmlns:p14="http://schemas.microsoft.com/office/powerpoint/2010/main" val="3993751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b="1" dirty="0" smtClean="0"/>
              <a:t>PET</a:t>
            </a:r>
            <a:endParaRPr lang="en-US" b="1" dirty="0"/>
          </a:p>
        </p:txBody>
      </p:sp>
      <p:pic>
        <p:nvPicPr>
          <p:cNvPr id="4" name="Content Placeholder 3" descr="Image result for PET myeloma">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43000"/>
            <a:ext cx="6172200" cy="5486399"/>
          </a:xfrm>
          <a:prstGeom prst="rect">
            <a:avLst/>
          </a:prstGeom>
          <a:noFill/>
          <a:ln>
            <a:noFill/>
          </a:ln>
        </p:spPr>
      </p:pic>
      <p:sp>
        <p:nvSpPr>
          <p:cNvPr id="5" name="TextBox 4"/>
          <p:cNvSpPr txBox="1"/>
          <p:nvPr/>
        </p:nvSpPr>
        <p:spPr>
          <a:xfrm>
            <a:off x="8153400" y="6557910"/>
            <a:ext cx="1143000" cy="246221"/>
          </a:xfrm>
          <a:prstGeom prst="rect">
            <a:avLst/>
          </a:prstGeom>
          <a:noFill/>
        </p:spPr>
        <p:txBody>
          <a:bodyPr wrap="square" rtlCol="0">
            <a:spAutoFit/>
          </a:bodyPr>
          <a:lstStyle/>
          <a:p>
            <a:r>
              <a:rPr lang="en-US" sz="1000" dirty="0" smtClean="0"/>
              <a:t>AC, 2018</a:t>
            </a:r>
            <a:endParaRPr lang="en-US" sz="1000" dirty="0"/>
          </a:p>
        </p:txBody>
      </p:sp>
    </p:spTree>
    <p:extLst>
      <p:ext uri="{BB962C8B-B14F-4D97-AF65-F5344CB8AC3E}">
        <p14:creationId xmlns:p14="http://schemas.microsoft.com/office/powerpoint/2010/main" val="3454133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Additional Labs</a:t>
            </a:r>
          </a:p>
        </p:txBody>
      </p:sp>
      <p:sp>
        <p:nvSpPr>
          <p:cNvPr id="3" name="Content Placeholder 2"/>
          <p:cNvSpPr>
            <a:spLocks noGrp="1"/>
          </p:cNvSpPr>
          <p:nvPr>
            <p:ph idx="1"/>
          </p:nvPr>
        </p:nvSpPr>
        <p:spPr/>
        <p:txBody>
          <a:bodyPr>
            <a:normAutofit fontScale="77500" lnSpcReduction="20000"/>
          </a:bodyPr>
          <a:lstStyle/>
          <a:p>
            <a:r>
              <a:rPr lang="en-US" u="sng" dirty="0"/>
              <a:t>Beta-2 </a:t>
            </a:r>
            <a:r>
              <a:rPr lang="en-US" u="sng" dirty="0" err="1"/>
              <a:t>microglobulin</a:t>
            </a:r>
            <a:r>
              <a:rPr lang="en-US" u="sng" dirty="0"/>
              <a:t>- </a:t>
            </a:r>
            <a:r>
              <a:rPr lang="en-US" dirty="0"/>
              <a:t>(B2M) is a protein on the cell surface of most cells. Shed into bloodstream. Commonly seen on B lymphocytes and tumor  </a:t>
            </a:r>
          </a:p>
          <a:p>
            <a:endParaRPr lang="en-US" dirty="0"/>
          </a:p>
          <a:p>
            <a:r>
              <a:rPr lang="en-US" u="sng" dirty="0"/>
              <a:t>Total protein- </a:t>
            </a:r>
            <a:r>
              <a:rPr lang="en-US" dirty="0"/>
              <a:t>albumin and globulin. M-protein increases blood globulin</a:t>
            </a:r>
          </a:p>
          <a:p>
            <a:endParaRPr lang="en-US" dirty="0"/>
          </a:p>
          <a:p>
            <a:r>
              <a:rPr lang="en-US" u="sng" dirty="0"/>
              <a:t>Albumin</a:t>
            </a:r>
            <a:r>
              <a:rPr lang="en-US" dirty="0"/>
              <a:t>- Most abundant protein in blood plasma </a:t>
            </a:r>
          </a:p>
          <a:p>
            <a:endParaRPr lang="en-US" dirty="0"/>
          </a:p>
          <a:p>
            <a:r>
              <a:rPr lang="en-US" u="sng" dirty="0"/>
              <a:t>LDH</a:t>
            </a:r>
            <a:r>
              <a:rPr lang="en-US" dirty="0"/>
              <a:t> (Lactate dehydrogenase)- enzyme in almost every cell and involved in fueling cells. Seen when cells are rapidly </a:t>
            </a:r>
            <a:r>
              <a:rPr lang="en-US" b="1" dirty="0"/>
              <a:t>dividing</a:t>
            </a:r>
            <a:r>
              <a:rPr lang="en-US" dirty="0"/>
              <a:t> and dying</a:t>
            </a:r>
          </a:p>
          <a:p>
            <a:endParaRPr lang="en-US" dirty="0"/>
          </a:p>
        </p:txBody>
      </p:sp>
    </p:spTree>
    <p:extLst>
      <p:ext uri="{BB962C8B-B14F-4D97-AF65-F5344CB8AC3E}">
        <p14:creationId xmlns:p14="http://schemas.microsoft.com/office/powerpoint/2010/main" val="851295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RISS (Revised International Staging System</a:t>
            </a:r>
            <a:r>
              <a:rPr lang="en-US" sz="3600" b="1" dirty="0" smtClean="0"/>
              <a:t>)</a:t>
            </a:r>
            <a:endParaRPr lang="en-US" sz="3600" b="1" dirty="0"/>
          </a:p>
        </p:txBody>
      </p:sp>
      <p:sp>
        <p:nvSpPr>
          <p:cNvPr id="3" name="Content Placeholder 2"/>
          <p:cNvSpPr>
            <a:spLocks noGrp="1"/>
          </p:cNvSpPr>
          <p:nvPr>
            <p:ph idx="1"/>
          </p:nvPr>
        </p:nvSpPr>
        <p:spPr/>
        <p:txBody>
          <a:bodyPr/>
          <a:lstStyle/>
          <a:p>
            <a:r>
              <a:rPr lang="en-US" dirty="0"/>
              <a:t>Based on blood work</a:t>
            </a:r>
          </a:p>
          <a:p>
            <a:r>
              <a:rPr lang="en-US" dirty="0"/>
              <a:t>Amount of albumin</a:t>
            </a:r>
          </a:p>
          <a:p>
            <a:r>
              <a:rPr lang="en-US" dirty="0"/>
              <a:t>Beta-2 </a:t>
            </a:r>
            <a:r>
              <a:rPr lang="en-US" dirty="0" err="1" smtClean="0"/>
              <a:t>microglobulin</a:t>
            </a:r>
            <a:r>
              <a:rPr lang="en-US" dirty="0" smtClean="0"/>
              <a:t> </a:t>
            </a:r>
          </a:p>
          <a:p>
            <a:r>
              <a:rPr lang="en-US" dirty="0" smtClean="0"/>
              <a:t>LDH</a:t>
            </a:r>
            <a:endParaRPr lang="en-US" dirty="0"/>
          </a:p>
          <a:p>
            <a:r>
              <a:rPr lang="en-US" dirty="0" err="1"/>
              <a:t>Cytogenetics</a:t>
            </a:r>
            <a:r>
              <a:rPr lang="en-US" dirty="0"/>
              <a:t> (bone marrow)</a:t>
            </a:r>
          </a:p>
          <a:p>
            <a:r>
              <a:rPr lang="en-US" dirty="0"/>
              <a:t>3 stages</a:t>
            </a:r>
          </a:p>
          <a:p>
            <a:endParaRPr lang="en-US" dirty="0"/>
          </a:p>
        </p:txBody>
      </p:sp>
    </p:spTree>
    <p:extLst>
      <p:ext uri="{BB962C8B-B14F-4D97-AF65-F5344CB8AC3E}">
        <p14:creationId xmlns:p14="http://schemas.microsoft.com/office/powerpoint/2010/main" val="206235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a:t>RISS- </a:t>
            </a:r>
            <a:r>
              <a:rPr lang="en-US" b="1" dirty="0" smtClean="0"/>
              <a:t>Stages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Stage I</a:t>
            </a:r>
          </a:p>
          <a:p>
            <a:pPr lvl="2"/>
            <a:r>
              <a:rPr lang="en-US" dirty="0" smtClean="0"/>
              <a:t>Beta-2 </a:t>
            </a:r>
            <a:r>
              <a:rPr lang="en-US" dirty="0" err="1"/>
              <a:t>microglobulin</a:t>
            </a:r>
            <a:r>
              <a:rPr lang="en-US" dirty="0"/>
              <a:t> &lt; 3.5 mg/L AND Albumin is 3.5 g/</a:t>
            </a:r>
            <a:r>
              <a:rPr lang="en-US" dirty="0" err="1"/>
              <a:t>dL</a:t>
            </a:r>
            <a:r>
              <a:rPr lang="en-US" dirty="0"/>
              <a:t> or greater AND standard </a:t>
            </a:r>
            <a:r>
              <a:rPr lang="en-US" dirty="0" err="1"/>
              <a:t>cytogenetics</a:t>
            </a:r>
            <a:r>
              <a:rPr lang="en-US" dirty="0"/>
              <a:t> AND normal LDH </a:t>
            </a:r>
            <a:r>
              <a:rPr lang="en-US" dirty="0" smtClean="0"/>
              <a:t>levels</a:t>
            </a:r>
          </a:p>
          <a:p>
            <a:pPr lvl="2"/>
            <a:endParaRPr lang="en-US" dirty="0"/>
          </a:p>
          <a:p>
            <a:r>
              <a:rPr lang="en-US" dirty="0" smtClean="0"/>
              <a:t>Stage II</a:t>
            </a:r>
          </a:p>
          <a:p>
            <a:pPr lvl="2"/>
            <a:r>
              <a:rPr lang="en-US" dirty="0" smtClean="0"/>
              <a:t>Not </a:t>
            </a:r>
            <a:r>
              <a:rPr lang="en-US" dirty="0"/>
              <a:t>stage I or </a:t>
            </a:r>
            <a:r>
              <a:rPr lang="en-US" dirty="0" smtClean="0"/>
              <a:t>III</a:t>
            </a:r>
          </a:p>
          <a:p>
            <a:pPr lvl="2"/>
            <a:endParaRPr lang="en-US" dirty="0" smtClean="0"/>
          </a:p>
          <a:p>
            <a:r>
              <a:rPr lang="en-US" dirty="0" smtClean="0"/>
              <a:t>Stage III</a:t>
            </a:r>
          </a:p>
          <a:p>
            <a:pPr lvl="2"/>
            <a:r>
              <a:rPr lang="en-US" dirty="0" smtClean="0"/>
              <a:t>Beta-2 </a:t>
            </a:r>
            <a:r>
              <a:rPr lang="en-US" dirty="0" err="1"/>
              <a:t>microglobulin</a:t>
            </a:r>
            <a:r>
              <a:rPr lang="en-US" dirty="0"/>
              <a:t> &gt; 5.4 mg/L AND high risk </a:t>
            </a:r>
            <a:r>
              <a:rPr lang="en-US" dirty="0" err="1"/>
              <a:t>cytogenetics</a:t>
            </a:r>
            <a:r>
              <a:rPr lang="en-US" dirty="0"/>
              <a:t> AND/OR LDH high (2 times upper limit of normal)</a:t>
            </a:r>
          </a:p>
          <a:p>
            <a:endParaRPr lang="en-US" dirty="0" smtClean="0"/>
          </a:p>
          <a:p>
            <a:r>
              <a:rPr lang="en-US" dirty="0"/>
              <a:t>Median overall survival (OS) for patients with ISS stages I, II, and III were 62, 44, and 29 months, respectively.</a:t>
            </a:r>
          </a:p>
          <a:p>
            <a:endParaRPr lang="en-US" dirty="0"/>
          </a:p>
        </p:txBody>
      </p:sp>
    </p:spTree>
    <p:extLst>
      <p:ext uri="{BB962C8B-B14F-4D97-AF65-F5344CB8AC3E}">
        <p14:creationId xmlns:p14="http://schemas.microsoft.com/office/powerpoint/2010/main" val="1589321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lstStyle/>
          <a:p>
            <a:r>
              <a:rPr lang="en-US" sz="3600" b="1" dirty="0" smtClean="0"/>
              <a:t>Diagnostic Criteria</a:t>
            </a:r>
            <a:endParaRPr lang="ru-RU" sz="3600" b="1" dirty="0"/>
          </a:p>
        </p:txBody>
      </p:sp>
      <p:sp>
        <p:nvSpPr>
          <p:cNvPr id="3" name="Содержимое 2"/>
          <p:cNvSpPr>
            <a:spLocks noGrp="1"/>
          </p:cNvSpPr>
          <p:nvPr>
            <p:ph idx="1"/>
          </p:nvPr>
        </p:nvSpPr>
        <p:spPr>
          <a:xfrm>
            <a:off x="457200" y="1066800"/>
            <a:ext cx="8229600" cy="5562600"/>
          </a:xfrm>
        </p:spPr>
        <p:txBody>
          <a:bodyPr/>
          <a:lstStyle/>
          <a:p>
            <a:pPr>
              <a:buNone/>
            </a:pPr>
            <a:r>
              <a:rPr lang="en-US" sz="2000" b="1" dirty="0" smtClean="0"/>
              <a:t>Diagnostic criteria for symptomatic multiple myeloma </a:t>
            </a:r>
            <a:endParaRPr lang="ru-RU" sz="2000" b="1" dirty="0" smtClean="0"/>
          </a:p>
          <a:p>
            <a:pPr>
              <a:buNone/>
            </a:pPr>
            <a:endParaRPr lang="en-US" sz="2000" dirty="0" smtClean="0"/>
          </a:p>
          <a:p>
            <a:r>
              <a:rPr lang="en-US" sz="2000" dirty="0" smtClean="0"/>
              <a:t>Monoclonal plasma cells in bone marrow (aspirate or trephine) ≥10% </a:t>
            </a:r>
          </a:p>
          <a:p>
            <a:r>
              <a:rPr lang="en-US" sz="2000" dirty="0" smtClean="0"/>
              <a:t>Serum </a:t>
            </a:r>
            <a:r>
              <a:rPr lang="en-US" sz="2000" dirty="0" err="1" smtClean="0"/>
              <a:t>paraprotein</a:t>
            </a:r>
            <a:r>
              <a:rPr lang="en-US" sz="2000" dirty="0" smtClean="0"/>
              <a:t> ≥30g/L (if </a:t>
            </a:r>
            <a:r>
              <a:rPr lang="en-US" sz="2000" dirty="0" err="1" smtClean="0"/>
              <a:t>IgM</a:t>
            </a:r>
            <a:r>
              <a:rPr lang="en-US" sz="2000" dirty="0" smtClean="0"/>
              <a:t> </a:t>
            </a:r>
            <a:r>
              <a:rPr lang="en-US" sz="2000" dirty="0" err="1" smtClean="0"/>
              <a:t>paraprotein</a:t>
            </a:r>
            <a:r>
              <a:rPr lang="en-US" sz="2000" dirty="0" smtClean="0"/>
              <a:t> exclude </a:t>
            </a:r>
            <a:r>
              <a:rPr lang="en-US" sz="2000" dirty="0" err="1" smtClean="0"/>
              <a:t>lymphoplasmacytic</a:t>
            </a:r>
            <a:r>
              <a:rPr lang="en-US" sz="2000" dirty="0" smtClean="0"/>
              <a:t> lymphoma) </a:t>
            </a:r>
          </a:p>
          <a:p>
            <a:r>
              <a:rPr lang="en-US" sz="2000" dirty="0" smtClean="0"/>
              <a:t>Evidence of end organ damage that can be attributed to myeloma. This is termed myeloma-related organ or tissue injury (ROTI) and commonly called the </a:t>
            </a:r>
            <a:r>
              <a:rPr lang="en-US" sz="2000" b="1" dirty="0" smtClean="0"/>
              <a:t>CRAB</a:t>
            </a:r>
            <a:r>
              <a:rPr lang="en-US" sz="2000" dirty="0" smtClean="0"/>
              <a:t> </a:t>
            </a:r>
            <a:r>
              <a:rPr lang="en-US" sz="2000" b="1" dirty="0" smtClean="0"/>
              <a:t>criteria</a:t>
            </a:r>
            <a:r>
              <a:rPr lang="en-US" sz="2000" dirty="0" smtClean="0"/>
              <a:t>: </a:t>
            </a:r>
          </a:p>
          <a:p>
            <a:r>
              <a:rPr lang="en-US" sz="2000" b="1" dirty="0" smtClean="0"/>
              <a:t>C: </a:t>
            </a:r>
            <a:r>
              <a:rPr lang="en-US" sz="2000" dirty="0" err="1" smtClean="0"/>
              <a:t>hypercalcaemia</a:t>
            </a:r>
            <a:r>
              <a:rPr lang="en-US" sz="2000" dirty="0" smtClean="0"/>
              <a:t> (corrected Ca2+&gt;0.25mmol/L above normal or &gt;2.75mmol/L) </a:t>
            </a:r>
          </a:p>
          <a:p>
            <a:r>
              <a:rPr lang="en-US" sz="2000" b="1" dirty="0" smtClean="0"/>
              <a:t>R: </a:t>
            </a:r>
            <a:r>
              <a:rPr lang="en-US" sz="2000" dirty="0" smtClean="0"/>
              <a:t>renal impairment (no other cause) </a:t>
            </a:r>
          </a:p>
          <a:p>
            <a:r>
              <a:rPr lang="en-US" sz="2000" b="1" dirty="0" smtClean="0"/>
              <a:t>A: </a:t>
            </a:r>
            <a:r>
              <a:rPr lang="en-US" sz="2000" dirty="0" err="1" smtClean="0"/>
              <a:t>anaemia</a:t>
            </a:r>
            <a:r>
              <a:rPr lang="en-US" sz="2000" dirty="0" smtClean="0"/>
              <a:t> (</a:t>
            </a:r>
            <a:r>
              <a:rPr lang="en-US" sz="2000" dirty="0" err="1" smtClean="0"/>
              <a:t>Hb</a:t>
            </a:r>
            <a:r>
              <a:rPr lang="en-US" sz="2000" dirty="0" smtClean="0"/>
              <a:t> &lt;100g/L or &lt;20g below normal) not due to other causes </a:t>
            </a:r>
          </a:p>
          <a:p>
            <a:r>
              <a:rPr lang="en-US" sz="2000" b="1" dirty="0" smtClean="0"/>
              <a:t>B: </a:t>
            </a:r>
            <a:r>
              <a:rPr lang="en-US" sz="2000" dirty="0" smtClean="0"/>
              <a:t>bone lesions (</a:t>
            </a:r>
            <a:r>
              <a:rPr lang="en-US" sz="2000" dirty="0" err="1" smtClean="0"/>
              <a:t>lytic</a:t>
            </a:r>
            <a:r>
              <a:rPr lang="en-US" sz="2000" dirty="0" smtClean="0"/>
              <a:t> lesions or osteoporosis).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650" name="AutoShape 2"/>
          <p:cNvSpPr>
            <a:spLocks noChangeArrowheads="1"/>
          </p:cNvSpPr>
          <p:nvPr/>
        </p:nvSpPr>
        <p:spPr bwMode="auto">
          <a:xfrm>
            <a:off x="3290888" y="1968500"/>
            <a:ext cx="3187700" cy="2844800"/>
          </a:xfrm>
          <a:prstGeom prst="hexagon">
            <a:avLst>
              <a:gd name="adj" fmla="val 28008"/>
              <a:gd name="vf" fmla="val 115470"/>
            </a:avLst>
          </a:prstGeom>
          <a:gradFill rotWithShape="0">
            <a:gsLst>
              <a:gs pos="0">
                <a:srgbClr val="DADADA"/>
              </a:gs>
              <a:gs pos="100000">
                <a:srgbClr val="DADADA">
                  <a:gamma/>
                  <a:shade val="80000"/>
                  <a:invGamma/>
                </a:srgbClr>
              </a:gs>
            </a:gsLst>
            <a:lin ang="0" scaled="1"/>
          </a:gradFill>
          <a:ln w="12700">
            <a:solidFill>
              <a:schemeClr val="tx1"/>
            </a:solidFill>
            <a:miter lim="800000"/>
            <a:headEnd/>
            <a:tailEnd/>
          </a:ln>
          <a:effectLst/>
        </p:spPr>
        <p:txBody>
          <a:bodyPr wrap="none" anchor="ctr"/>
          <a:lstStyle/>
          <a:p>
            <a:endParaRPr lang="en-US"/>
          </a:p>
        </p:txBody>
      </p:sp>
      <p:sp>
        <p:nvSpPr>
          <p:cNvPr id="27651" name="Rectangle 3"/>
          <p:cNvSpPr>
            <a:spLocks noChangeArrowheads="1"/>
          </p:cNvSpPr>
          <p:nvPr/>
        </p:nvSpPr>
        <p:spPr bwMode="auto">
          <a:xfrm>
            <a:off x="6350" y="5434013"/>
            <a:ext cx="9120188" cy="1404937"/>
          </a:xfrm>
          <a:prstGeom prst="rect">
            <a:avLst/>
          </a:prstGeom>
          <a:solidFill>
            <a:srgbClr val="DADADA"/>
          </a:solidFill>
          <a:ln w="12700">
            <a:solidFill>
              <a:srgbClr val="000000"/>
            </a:solidFill>
            <a:miter lim="800000"/>
            <a:headEnd/>
            <a:tailEnd/>
          </a:ln>
          <a:effectLst/>
        </p:spPr>
        <p:txBody>
          <a:bodyPr wrap="none" anchor="ctr"/>
          <a:lstStyle/>
          <a:p>
            <a:endParaRPr lang="en-US"/>
          </a:p>
        </p:txBody>
      </p:sp>
      <p:sp>
        <p:nvSpPr>
          <p:cNvPr id="27652" name="Rectangle 4"/>
          <p:cNvSpPr>
            <a:spLocks noGrp="1" noChangeArrowheads="1"/>
          </p:cNvSpPr>
          <p:nvPr>
            <p:ph type="ctrTitle"/>
          </p:nvPr>
        </p:nvSpPr>
        <p:spPr>
          <a:xfrm>
            <a:off x="304800" y="141288"/>
            <a:ext cx="8804275" cy="411162"/>
          </a:xfrm>
          <a:noFill/>
          <a:ln/>
        </p:spPr>
        <p:txBody>
          <a:bodyPr lIns="55562" tIns="26987" rIns="55562" bIns="26987"/>
          <a:lstStyle/>
          <a:p>
            <a:pPr defTabSz="549275"/>
            <a:r>
              <a:rPr lang="en-US" sz="2400" b="1" dirty="0">
                <a:solidFill>
                  <a:schemeClr val="tx1"/>
                </a:solidFill>
              </a:rPr>
              <a:t>B cell Development As a Framework for Malignancies</a:t>
            </a:r>
          </a:p>
        </p:txBody>
      </p:sp>
      <p:sp>
        <p:nvSpPr>
          <p:cNvPr id="27653" name="Oval 5"/>
          <p:cNvSpPr>
            <a:spLocks noChangeArrowheads="1"/>
          </p:cNvSpPr>
          <p:nvPr/>
        </p:nvSpPr>
        <p:spPr bwMode="auto">
          <a:xfrm>
            <a:off x="6743700" y="4468813"/>
            <a:ext cx="369888" cy="419100"/>
          </a:xfrm>
          <a:prstGeom prst="ellipse">
            <a:avLst/>
          </a:prstGeom>
          <a:solidFill>
            <a:srgbClr val="CECECE"/>
          </a:solidFill>
          <a:ln w="12700">
            <a:solidFill>
              <a:schemeClr val="tx1"/>
            </a:solidFill>
            <a:round/>
            <a:headEnd/>
            <a:tailEnd/>
          </a:ln>
          <a:effectLst/>
        </p:spPr>
        <p:txBody>
          <a:bodyPr wrap="none" anchor="ctr"/>
          <a:lstStyle/>
          <a:p>
            <a:endParaRPr lang="en-US"/>
          </a:p>
        </p:txBody>
      </p:sp>
      <p:sp>
        <p:nvSpPr>
          <p:cNvPr id="27654" name="Oval 6"/>
          <p:cNvSpPr>
            <a:spLocks noChangeArrowheads="1"/>
          </p:cNvSpPr>
          <p:nvPr/>
        </p:nvSpPr>
        <p:spPr bwMode="auto">
          <a:xfrm>
            <a:off x="6810375" y="4557713"/>
            <a:ext cx="236538" cy="254000"/>
          </a:xfrm>
          <a:prstGeom prst="ellipse">
            <a:avLst/>
          </a:prstGeom>
          <a:solidFill>
            <a:srgbClr val="333333"/>
          </a:solidFill>
          <a:ln w="12700">
            <a:solidFill>
              <a:schemeClr val="tx1"/>
            </a:solidFill>
            <a:round/>
            <a:headEnd/>
            <a:tailEnd/>
          </a:ln>
          <a:effectLst/>
        </p:spPr>
        <p:txBody>
          <a:bodyPr wrap="none" anchor="ctr"/>
          <a:lstStyle/>
          <a:p>
            <a:endParaRPr lang="en-US"/>
          </a:p>
        </p:txBody>
      </p:sp>
      <p:sp>
        <p:nvSpPr>
          <p:cNvPr id="27655" name="Oval 7"/>
          <p:cNvSpPr>
            <a:spLocks noChangeArrowheads="1"/>
          </p:cNvSpPr>
          <p:nvPr/>
        </p:nvSpPr>
        <p:spPr bwMode="auto">
          <a:xfrm>
            <a:off x="6769100" y="3181350"/>
            <a:ext cx="369888" cy="419100"/>
          </a:xfrm>
          <a:prstGeom prst="ellipse">
            <a:avLst/>
          </a:prstGeom>
          <a:solidFill>
            <a:srgbClr val="CECECE"/>
          </a:solidFill>
          <a:ln w="12700">
            <a:solidFill>
              <a:schemeClr val="tx1"/>
            </a:solidFill>
            <a:round/>
            <a:headEnd/>
            <a:tailEnd/>
          </a:ln>
          <a:effectLst/>
        </p:spPr>
        <p:txBody>
          <a:bodyPr wrap="none" anchor="ctr"/>
          <a:lstStyle/>
          <a:p>
            <a:endParaRPr lang="en-US"/>
          </a:p>
        </p:txBody>
      </p:sp>
      <p:sp>
        <p:nvSpPr>
          <p:cNvPr id="27656" name="Oval 8"/>
          <p:cNvSpPr>
            <a:spLocks noChangeArrowheads="1"/>
          </p:cNvSpPr>
          <p:nvPr/>
        </p:nvSpPr>
        <p:spPr bwMode="auto">
          <a:xfrm>
            <a:off x="6835775" y="3270250"/>
            <a:ext cx="236538" cy="254000"/>
          </a:xfrm>
          <a:prstGeom prst="ellipse">
            <a:avLst/>
          </a:prstGeom>
          <a:solidFill>
            <a:srgbClr val="333333"/>
          </a:solidFill>
          <a:ln w="12700">
            <a:solidFill>
              <a:schemeClr val="tx1"/>
            </a:solidFill>
            <a:round/>
            <a:headEnd/>
            <a:tailEnd/>
          </a:ln>
          <a:effectLst/>
        </p:spPr>
        <p:txBody>
          <a:bodyPr wrap="none" anchor="ctr"/>
          <a:lstStyle/>
          <a:p>
            <a:endParaRPr lang="en-US"/>
          </a:p>
        </p:txBody>
      </p:sp>
      <p:sp>
        <p:nvSpPr>
          <p:cNvPr id="27657" name="Oval 9"/>
          <p:cNvSpPr>
            <a:spLocks noChangeArrowheads="1"/>
          </p:cNvSpPr>
          <p:nvPr/>
        </p:nvSpPr>
        <p:spPr bwMode="auto">
          <a:xfrm>
            <a:off x="3438525" y="3155950"/>
            <a:ext cx="528638" cy="444500"/>
          </a:xfrm>
          <a:prstGeom prst="ellipse">
            <a:avLst/>
          </a:prstGeom>
          <a:solidFill>
            <a:srgbClr val="CECECE"/>
          </a:solidFill>
          <a:ln w="12700">
            <a:solidFill>
              <a:srgbClr val="000000"/>
            </a:solidFill>
            <a:round/>
            <a:headEnd/>
            <a:tailEnd/>
          </a:ln>
          <a:effectLst/>
        </p:spPr>
        <p:txBody>
          <a:bodyPr wrap="none" anchor="ctr"/>
          <a:lstStyle/>
          <a:p>
            <a:endParaRPr lang="en-US"/>
          </a:p>
        </p:txBody>
      </p:sp>
      <p:sp>
        <p:nvSpPr>
          <p:cNvPr id="27658" name="Oval 10"/>
          <p:cNvSpPr>
            <a:spLocks noChangeArrowheads="1"/>
          </p:cNvSpPr>
          <p:nvPr/>
        </p:nvSpPr>
        <p:spPr bwMode="auto">
          <a:xfrm>
            <a:off x="3505200" y="3232150"/>
            <a:ext cx="236538" cy="254000"/>
          </a:xfrm>
          <a:prstGeom prst="ellipse">
            <a:avLst/>
          </a:prstGeom>
          <a:solidFill>
            <a:schemeClr val="tx2"/>
          </a:solidFill>
          <a:ln w="12700">
            <a:solidFill>
              <a:srgbClr val="333333"/>
            </a:solidFill>
            <a:round/>
            <a:headEnd/>
            <a:tailEnd/>
          </a:ln>
          <a:effectLst/>
        </p:spPr>
        <p:txBody>
          <a:bodyPr wrap="none" anchor="ctr"/>
          <a:lstStyle/>
          <a:p>
            <a:endParaRPr lang="en-US"/>
          </a:p>
        </p:txBody>
      </p:sp>
      <p:sp>
        <p:nvSpPr>
          <p:cNvPr id="27659" name="Oval 11"/>
          <p:cNvSpPr>
            <a:spLocks noChangeArrowheads="1"/>
          </p:cNvSpPr>
          <p:nvPr/>
        </p:nvSpPr>
        <p:spPr bwMode="auto">
          <a:xfrm>
            <a:off x="3454400" y="1250950"/>
            <a:ext cx="823913" cy="508000"/>
          </a:xfrm>
          <a:prstGeom prst="ellipse">
            <a:avLst/>
          </a:prstGeom>
          <a:solidFill>
            <a:srgbClr val="CECECE"/>
          </a:solidFill>
          <a:ln w="12700">
            <a:solidFill>
              <a:schemeClr val="tx1"/>
            </a:solidFill>
            <a:round/>
            <a:headEnd/>
            <a:tailEnd/>
          </a:ln>
          <a:effectLst/>
        </p:spPr>
        <p:txBody>
          <a:bodyPr wrap="none" anchor="ctr"/>
          <a:lstStyle/>
          <a:p>
            <a:endParaRPr lang="en-US"/>
          </a:p>
        </p:txBody>
      </p:sp>
      <p:sp>
        <p:nvSpPr>
          <p:cNvPr id="27660" name="Oval 12"/>
          <p:cNvSpPr>
            <a:spLocks noChangeArrowheads="1"/>
          </p:cNvSpPr>
          <p:nvPr/>
        </p:nvSpPr>
        <p:spPr bwMode="auto">
          <a:xfrm>
            <a:off x="3522663" y="1390650"/>
            <a:ext cx="236537" cy="2540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7661" name="Rectangle 13"/>
          <p:cNvSpPr>
            <a:spLocks noChangeArrowheads="1"/>
          </p:cNvSpPr>
          <p:nvPr/>
        </p:nvSpPr>
        <p:spPr bwMode="auto">
          <a:xfrm>
            <a:off x="4938713" y="504825"/>
            <a:ext cx="180975" cy="454025"/>
          </a:xfrm>
          <a:prstGeom prst="rect">
            <a:avLst/>
          </a:prstGeom>
          <a:noFill/>
          <a:ln w="12700">
            <a:noFill/>
            <a:miter lim="800000"/>
            <a:headEnd/>
            <a:tailEnd/>
          </a:ln>
          <a:effectLst/>
        </p:spPr>
        <p:txBody>
          <a:bodyPr wrap="none" lIns="90487" tIns="44450" rIns="90487" bIns="44450">
            <a:spAutoFit/>
          </a:bodyPr>
          <a:lstStyle/>
          <a:p>
            <a:pPr eaLnBrk="0" hangingPunct="0"/>
            <a:endParaRPr lang="en-US" sz="1200" b="1">
              <a:solidFill>
                <a:srgbClr val="000000"/>
              </a:solidFill>
              <a:latin typeface="Helvetica" pitchFamily="34" charset="0"/>
            </a:endParaRPr>
          </a:p>
          <a:p>
            <a:pPr eaLnBrk="0" hangingPunct="0"/>
            <a:endParaRPr lang="en-US" sz="1200" b="1">
              <a:solidFill>
                <a:srgbClr val="000000"/>
              </a:solidFill>
              <a:latin typeface="Helvetica" pitchFamily="34" charset="0"/>
            </a:endParaRPr>
          </a:p>
        </p:txBody>
      </p:sp>
      <p:sp>
        <p:nvSpPr>
          <p:cNvPr id="27662" name="Rectangle 14"/>
          <p:cNvSpPr>
            <a:spLocks noChangeArrowheads="1"/>
          </p:cNvSpPr>
          <p:nvPr/>
        </p:nvSpPr>
        <p:spPr bwMode="auto">
          <a:xfrm>
            <a:off x="455613" y="5770563"/>
            <a:ext cx="1265237" cy="819150"/>
          </a:xfrm>
          <a:prstGeom prst="rect">
            <a:avLst/>
          </a:prstGeom>
          <a:noFill/>
          <a:ln w="12700">
            <a:noFill/>
            <a:miter lim="800000"/>
            <a:headEnd/>
            <a:tailEnd/>
          </a:ln>
          <a:effectLst/>
        </p:spPr>
        <p:txBody>
          <a:bodyPr wrap="none" lIns="90487" tIns="44450" rIns="90487" bIns="44450">
            <a:spAutoFit/>
          </a:bodyPr>
          <a:lstStyle/>
          <a:p>
            <a:pPr eaLnBrk="0" hangingPunct="0"/>
            <a:r>
              <a:rPr lang="en-US" sz="2400" b="1">
                <a:solidFill>
                  <a:srgbClr val="000000"/>
                </a:solidFill>
                <a:latin typeface="Helvetica" pitchFamily="34" charset="0"/>
              </a:rPr>
              <a:t>Bone</a:t>
            </a:r>
          </a:p>
          <a:p>
            <a:pPr eaLnBrk="0" hangingPunct="0"/>
            <a:r>
              <a:rPr lang="en-US" sz="2400" b="1">
                <a:solidFill>
                  <a:srgbClr val="000000"/>
                </a:solidFill>
                <a:latin typeface="Helvetica" pitchFamily="34" charset="0"/>
              </a:rPr>
              <a:t>Marrow</a:t>
            </a:r>
          </a:p>
        </p:txBody>
      </p:sp>
      <p:sp>
        <p:nvSpPr>
          <p:cNvPr id="27663" name="Rectangle 15"/>
          <p:cNvSpPr>
            <a:spLocks noChangeArrowheads="1"/>
          </p:cNvSpPr>
          <p:nvPr/>
        </p:nvSpPr>
        <p:spPr bwMode="auto">
          <a:xfrm>
            <a:off x="2143125" y="5807075"/>
            <a:ext cx="1349375" cy="638175"/>
          </a:xfrm>
          <a:prstGeom prst="rect">
            <a:avLst/>
          </a:prstGeom>
          <a:solidFill>
            <a:schemeClr val="bg1"/>
          </a:solidFill>
          <a:ln w="12700">
            <a:noFill/>
            <a:miter lim="800000"/>
            <a:headEnd/>
            <a:tailEnd/>
          </a:ln>
          <a:effectLst/>
        </p:spPr>
        <p:txBody>
          <a:bodyPr wrap="none" lIns="90487" tIns="44450" rIns="90487" bIns="44450">
            <a:spAutoFit/>
          </a:bodyPr>
          <a:lstStyle/>
          <a:p>
            <a:pPr eaLnBrk="0" hangingPunct="0"/>
            <a:r>
              <a:rPr lang="en-US" b="1">
                <a:solidFill>
                  <a:schemeClr val="hlink"/>
                </a:solidFill>
                <a:latin typeface="Helvetica" pitchFamily="34" charset="0"/>
              </a:rPr>
              <a:t>MULTIPLE</a:t>
            </a:r>
          </a:p>
          <a:p>
            <a:pPr eaLnBrk="0" hangingPunct="0"/>
            <a:r>
              <a:rPr lang="en-US" b="1">
                <a:solidFill>
                  <a:schemeClr val="hlink"/>
                </a:solidFill>
                <a:latin typeface="Helvetica" pitchFamily="34" charset="0"/>
              </a:rPr>
              <a:t>MYELOMA</a:t>
            </a:r>
          </a:p>
        </p:txBody>
      </p:sp>
      <p:sp>
        <p:nvSpPr>
          <p:cNvPr id="27664" name="Oval 16"/>
          <p:cNvSpPr>
            <a:spLocks noChangeArrowheads="1"/>
          </p:cNvSpPr>
          <p:nvPr/>
        </p:nvSpPr>
        <p:spPr bwMode="auto">
          <a:xfrm>
            <a:off x="3560763" y="5872163"/>
            <a:ext cx="822325" cy="508000"/>
          </a:xfrm>
          <a:prstGeom prst="ellipse">
            <a:avLst/>
          </a:prstGeom>
          <a:solidFill>
            <a:srgbClr val="F95AB7"/>
          </a:solidFill>
          <a:ln w="12700">
            <a:solidFill>
              <a:srgbClr val="000000"/>
            </a:solidFill>
            <a:round/>
            <a:headEnd/>
            <a:tailEnd/>
          </a:ln>
          <a:effectLst/>
        </p:spPr>
        <p:txBody>
          <a:bodyPr wrap="none" anchor="ctr"/>
          <a:lstStyle/>
          <a:p>
            <a:endParaRPr lang="en-US"/>
          </a:p>
        </p:txBody>
      </p:sp>
      <p:sp>
        <p:nvSpPr>
          <p:cNvPr id="27665" name="Oval 17"/>
          <p:cNvSpPr>
            <a:spLocks noChangeArrowheads="1"/>
          </p:cNvSpPr>
          <p:nvPr/>
        </p:nvSpPr>
        <p:spPr bwMode="auto">
          <a:xfrm>
            <a:off x="3627438" y="6011863"/>
            <a:ext cx="236537" cy="254000"/>
          </a:xfrm>
          <a:prstGeom prst="ellipse">
            <a:avLst/>
          </a:prstGeom>
          <a:solidFill>
            <a:schemeClr val="tx2"/>
          </a:solidFill>
          <a:ln w="12700">
            <a:solidFill>
              <a:srgbClr val="333333"/>
            </a:solidFill>
            <a:round/>
            <a:headEnd/>
            <a:tailEnd/>
          </a:ln>
          <a:effectLst/>
        </p:spPr>
        <p:txBody>
          <a:bodyPr wrap="none" anchor="ctr"/>
          <a:lstStyle/>
          <a:p>
            <a:endParaRPr lang="en-US"/>
          </a:p>
        </p:txBody>
      </p:sp>
      <p:sp>
        <p:nvSpPr>
          <p:cNvPr id="27666" name="Rectangle 18"/>
          <p:cNvSpPr>
            <a:spLocks noChangeArrowheads="1"/>
          </p:cNvSpPr>
          <p:nvPr/>
        </p:nvSpPr>
        <p:spPr bwMode="auto">
          <a:xfrm>
            <a:off x="3857625" y="6015038"/>
            <a:ext cx="596900" cy="271462"/>
          </a:xfrm>
          <a:prstGeom prst="rect">
            <a:avLst/>
          </a:prstGeom>
          <a:noFill/>
          <a:ln w="12700">
            <a:noFill/>
            <a:miter lim="800000"/>
            <a:headEnd/>
            <a:tailEnd/>
          </a:ln>
          <a:effectLst/>
        </p:spPr>
        <p:txBody>
          <a:bodyPr wrap="none" lIns="90487" tIns="44450" rIns="90487" bIns="44450">
            <a:spAutoFit/>
          </a:bodyPr>
          <a:lstStyle/>
          <a:p>
            <a:pPr eaLnBrk="0" hangingPunct="0"/>
            <a:r>
              <a:rPr lang="en-US" sz="1200" b="1">
                <a:solidFill>
                  <a:srgbClr val="000000"/>
                </a:solidFill>
                <a:latin typeface="Helvetica" pitchFamily="34" charset="0"/>
              </a:rPr>
              <a:t>G,A,E</a:t>
            </a:r>
          </a:p>
        </p:txBody>
      </p:sp>
      <p:sp>
        <p:nvSpPr>
          <p:cNvPr id="27667" name="Rectangle 19"/>
          <p:cNvSpPr>
            <a:spLocks noChangeArrowheads="1"/>
          </p:cNvSpPr>
          <p:nvPr/>
        </p:nvSpPr>
        <p:spPr bwMode="auto">
          <a:xfrm>
            <a:off x="4419600" y="5943600"/>
            <a:ext cx="128905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Plasma cell</a:t>
            </a:r>
          </a:p>
        </p:txBody>
      </p:sp>
      <p:sp>
        <p:nvSpPr>
          <p:cNvPr id="27668" name="Rectangle 20"/>
          <p:cNvSpPr>
            <a:spLocks noChangeArrowheads="1"/>
          </p:cNvSpPr>
          <p:nvPr/>
        </p:nvSpPr>
        <p:spPr bwMode="auto">
          <a:xfrm>
            <a:off x="7148513" y="4529138"/>
            <a:ext cx="1357312"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latin typeface="Helvetica" pitchFamily="34" charset="0"/>
              </a:rPr>
              <a:t>Virgin B cell</a:t>
            </a:r>
          </a:p>
        </p:txBody>
      </p:sp>
      <p:sp>
        <p:nvSpPr>
          <p:cNvPr id="27669" name="Rectangle 21"/>
          <p:cNvSpPr>
            <a:spLocks noChangeArrowheads="1"/>
          </p:cNvSpPr>
          <p:nvPr/>
        </p:nvSpPr>
        <p:spPr bwMode="auto">
          <a:xfrm>
            <a:off x="7185025" y="3232150"/>
            <a:ext cx="1444625"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latin typeface="Helvetica" pitchFamily="34" charset="0"/>
              </a:rPr>
              <a:t>Lymphoblast</a:t>
            </a:r>
          </a:p>
        </p:txBody>
      </p:sp>
      <p:sp>
        <p:nvSpPr>
          <p:cNvPr id="27670" name="Rectangle 22"/>
          <p:cNvSpPr>
            <a:spLocks noChangeArrowheads="1"/>
          </p:cNvSpPr>
          <p:nvPr/>
        </p:nvSpPr>
        <p:spPr bwMode="auto">
          <a:xfrm>
            <a:off x="3124200" y="914400"/>
            <a:ext cx="207645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latin typeface="Helvetica" pitchFamily="34" charset="0"/>
              </a:rPr>
              <a:t>Lymphoplasmacyte</a:t>
            </a:r>
          </a:p>
        </p:txBody>
      </p:sp>
      <p:sp>
        <p:nvSpPr>
          <p:cNvPr id="27671" name="Rectangle 23"/>
          <p:cNvSpPr>
            <a:spLocks noChangeArrowheads="1"/>
          </p:cNvSpPr>
          <p:nvPr/>
        </p:nvSpPr>
        <p:spPr bwMode="auto">
          <a:xfrm>
            <a:off x="3502025" y="3630613"/>
            <a:ext cx="1366838"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Plasmablast</a:t>
            </a:r>
          </a:p>
        </p:txBody>
      </p:sp>
      <p:sp>
        <p:nvSpPr>
          <p:cNvPr id="27672" name="Line 24"/>
          <p:cNvSpPr>
            <a:spLocks noChangeShapeType="1"/>
          </p:cNvSpPr>
          <p:nvPr/>
        </p:nvSpPr>
        <p:spPr bwMode="auto">
          <a:xfrm flipH="1" flipV="1">
            <a:off x="6942138" y="3733800"/>
            <a:ext cx="7937" cy="642938"/>
          </a:xfrm>
          <a:prstGeom prst="line">
            <a:avLst/>
          </a:prstGeom>
          <a:noFill/>
          <a:ln w="25400">
            <a:solidFill>
              <a:schemeClr val="tx1"/>
            </a:solidFill>
            <a:round/>
            <a:headEnd/>
            <a:tailEnd type="triangle" w="med" len="med"/>
          </a:ln>
          <a:effectLst/>
        </p:spPr>
        <p:txBody>
          <a:bodyPr wrap="none" anchor="ctr"/>
          <a:lstStyle/>
          <a:p>
            <a:endParaRPr lang="en-US"/>
          </a:p>
        </p:txBody>
      </p:sp>
      <p:sp>
        <p:nvSpPr>
          <p:cNvPr id="27673" name="Rectangle 25"/>
          <p:cNvSpPr>
            <a:spLocks noChangeArrowheads="1"/>
          </p:cNvSpPr>
          <p:nvPr/>
        </p:nvSpPr>
        <p:spPr bwMode="auto">
          <a:xfrm>
            <a:off x="3865563" y="2381250"/>
            <a:ext cx="2154237" cy="393700"/>
          </a:xfrm>
          <a:prstGeom prst="rect">
            <a:avLst/>
          </a:prstGeom>
          <a:noFill/>
          <a:ln w="12700">
            <a:noFill/>
            <a:miter lim="800000"/>
            <a:headEnd/>
            <a:tailEnd/>
          </a:ln>
          <a:effectLst/>
        </p:spPr>
        <p:txBody>
          <a:bodyPr wrap="none" lIns="90487" tIns="44450" rIns="90487" bIns="44450">
            <a:spAutoFit/>
          </a:bodyPr>
          <a:lstStyle/>
          <a:p>
            <a:pPr eaLnBrk="0" hangingPunct="0"/>
            <a:r>
              <a:rPr lang="en-US" sz="2000" b="1">
                <a:solidFill>
                  <a:srgbClr val="000000"/>
                </a:solidFill>
                <a:latin typeface="Helvetica" pitchFamily="34" charset="0"/>
              </a:rPr>
              <a:t>Germinal Center</a:t>
            </a:r>
          </a:p>
        </p:txBody>
      </p:sp>
      <p:sp>
        <p:nvSpPr>
          <p:cNvPr id="27674" name="Rectangle 26"/>
          <p:cNvSpPr>
            <a:spLocks noChangeArrowheads="1"/>
          </p:cNvSpPr>
          <p:nvPr/>
        </p:nvSpPr>
        <p:spPr bwMode="auto">
          <a:xfrm>
            <a:off x="4633913" y="3046413"/>
            <a:ext cx="111760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SOMATIC</a:t>
            </a:r>
          </a:p>
        </p:txBody>
      </p:sp>
      <p:sp>
        <p:nvSpPr>
          <p:cNvPr id="27675" name="Line 27"/>
          <p:cNvSpPr>
            <a:spLocks noChangeShapeType="1"/>
          </p:cNvSpPr>
          <p:nvPr/>
        </p:nvSpPr>
        <p:spPr bwMode="auto">
          <a:xfrm flipV="1">
            <a:off x="3606800" y="1847850"/>
            <a:ext cx="0" cy="11811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27676" name="Line 28"/>
          <p:cNvSpPr>
            <a:spLocks noChangeShapeType="1"/>
          </p:cNvSpPr>
          <p:nvPr/>
        </p:nvSpPr>
        <p:spPr bwMode="auto">
          <a:xfrm>
            <a:off x="3624263" y="3937000"/>
            <a:ext cx="0" cy="13208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27677" name="Oval 29"/>
          <p:cNvSpPr>
            <a:spLocks noChangeArrowheads="1"/>
          </p:cNvSpPr>
          <p:nvPr/>
        </p:nvSpPr>
        <p:spPr bwMode="auto">
          <a:xfrm>
            <a:off x="6742113" y="6264275"/>
            <a:ext cx="369887" cy="419100"/>
          </a:xfrm>
          <a:prstGeom prst="ellipse">
            <a:avLst/>
          </a:prstGeom>
          <a:noFill/>
          <a:ln w="12700">
            <a:solidFill>
              <a:srgbClr val="000000"/>
            </a:solidFill>
            <a:round/>
            <a:headEnd/>
            <a:tailEnd/>
          </a:ln>
          <a:effectLst/>
        </p:spPr>
        <p:txBody>
          <a:bodyPr wrap="none" anchor="ctr"/>
          <a:lstStyle/>
          <a:p>
            <a:endParaRPr lang="en-US"/>
          </a:p>
        </p:txBody>
      </p:sp>
      <p:sp>
        <p:nvSpPr>
          <p:cNvPr id="27678" name="Oval 30"/>
          <p:cNvSpPr>
            <a:spLocks noChangeArrowheads="1"/>
          </p:cNvSpPr>
          <p:nvPr/>
        </p:nvSpPr>
        <p:spPr bwMode="auto">
          <a:xfrm>
            <a:off x="6808788" y="6353175"/>
            <a:ext cx="236537" cy="254000"/>
          </a:xfrm>
          <a:prstGeom prst="ellipse">
            <a:avLst/>
          </a:prstGeom>
          <a:solidFill>
            <a:srgbClr val="333333"/>
          </a:solidFill>
          <a:ln w="12700">
            <a:solidFill>
              <a:srgbClr val="333333"/>
            </a:solidFill>
            <a:round/>
            <a:headEnd/>
            <a:tailEnd/>
          </a:ln>
          <a:effectLst/>
        </p:spPr>
        <p:txBody>
          <a:bodyPr wrap="none" anchor="ctr"/>
          <a:lstStyle/>
          <a:p>
            <a:endParaRPr lang="en-US"/>
          </a:p>
        </p:txBody>
      </p:sp>
      <p:sp>
        <p:nvSpPr>
          <p:cNvPr id="27679" name="Rectangle 31"/>
          <p:cNvSpPr>
            <a:spLocks noChangeArrowheads="1"/>
          </p:cNvSpPr>
          <p:nvPr/>
        </p:nvSpPr>
        <p:spPr bwMode="auto">
          <a:xfrm>
            <a:off x="7162800" y="6272213"/>
            <a:ext cx="1119188"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rgbClr val="000000"/>
                </a:solidFill>
                <a:latin typeface="Helvetica" pitchFamily="34" charset="0"/>
              </a:rPr>
              <a:t>Pre-B cell</a:t>
            </a:r>
          </a:p>
        </p:txBody>
      </p:sp>
      <p:sp>
        <p:nvSpPr>
          <p:cNvPr id="27680" name="Rectangle 32"/>
          <p:cNvSpPr>
            <a:spLocks noChangeArrowheads="1"/>
          </p:cNvSpPr>
          <p:nvPr/>
        </p:nvSpPr>
        <p:spPr bwMode="auto">
          <a:xfrm>
            <a:off x="3722688" y="1347788"/>
            <a:ext cx="531812"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chemeClr val="bg1"/>
                </a:solidFill>
                <a:latin typeface="Helvetica" pitchFamily="34" charset="0"/>
              </a:rPr>
              <a:t>IgM</a:t>
            </a:r>
          </a:p>
        </p:txBody>
      </p:sp>
      <p:sp>
        <p:nvSpPr>
          <p:cNvPr id="27681" name="AutoShape 33"/>
          <p:cNvSpPr>
            <a:spLocks noChangeArrowheads="1"/>
          </p:cNvSpPr>
          <p:nvPr/>
        </p:nvSpPr>
        <p:spPr bwMode="auto">
          <a:xfrm rot="16200000">
            <a:off x="6348412" y="5526088"/>
            <a:ext cx="1158875" cy="139700"/>
          </a:xfrm>
          <a:prstGeom prst="rightArrow">
            <a:avLst>
              <a:gd name="adj1" fmla="val 50000"/>
              <a:gd name="adj2" fmla="val 248787"/>
            </a:avLst>
          </a:prstGeom>
          <a:solidFill>
            <a:schemeClr val="bg1"/>
          </a:solidFill>
          <a:ln w="25400">
            <a:solidFill>
              <a:schemeClr val="tx1"/>
            </a:solidFill>
            <a:miter lim="800000"/>
            <a:headEnd/>
            <a:tailEnd/>
          </a:ln>
          <a:effectLst/>
        </p:spPr>
        <p:txBody>
          <a:bodyPr wrap="none" anchor="ctr"/>
          <a:lstStyle/>
          <a:p>
            <a:endParaRPr lang="en-US"/>
          </a:p>
        </p:txBody>
      </p:sp>
      <p:sp>
        <p:nvSpPr>
          <p:cNvPr id="27682" name="AutoShape 34"/>
          <p:cNvSpPr>
            <a:spLocks noChangeArrowheads="1"/>
          </p:cNvSpPr>
          <p:nvPr/>
        </p:nvSpPr>
        <p:spPr bwMode="auto">
          <a:xfrm flipH="1">
            <a:off x="4103688" y="3297238"/>
            <a:ext cx="2570162" cy="152400"/>
          </a:xfrm>
          <a:prstGeom prst="rightArrow">
            <a:avLst>
              <a:gd name="adj1" fmla="val 50000"/>
              <a:gd name="adj2" fmla="val 312775"/>
            </a:avLst>
          </a:prstGeom>
          <a:solidFill>
            <a:schemeClr val="bg1"/>
          </a:solidFill>
          <a:ln w="25400">
            <a:solidFill>
              <a:schemeClr val="tx1"/>
            </a:solidFill>
            <a:miter lim="800000"/>
            <a:headEnd/>
            <a:tailEnd/>
          </a:ln>
          <a:effectLst/>
        </p:spPr>
        <p:txBody>
          <a:bodyPr wrap="none" anchor="ctr"/>
          <a:lstStyle/>
          <a:p>
            <a:endParaRPr lang="en-US"/>
          </a:p>
        </p:txBody>
      </p:sp>
      <p:sp>
        <p:nvSpPr>
          <p:cNvPr id="27683" name="Rectangle 35"/>
          <p:cNvSpPr>
            <a:spLocks noChangeArrowheads="1"/>
          </p:cNvSpPr>
          <p:nvPr/>
        </p:nvSpPr>
        <p:spPr bwMode="auto">
          <a:xfrm>
            <a:off x="4316413" y="3398838"/>
            <a:ext cx="1949450"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b="1">
                <a:solidFill>
                  <a:schemeClr val="bg1"/>
                </a:solidFill>
                <a:latin typeface="Helvetica" pitchFamily="34" charset="0"/>
              </a:rPr>
              <a:t>HYPERMUTATION</a:t>
            </a:r>
          </a:p>
        </p:txBody>
      </p:sp>
      <p:sp>
        <p:nvSpPr>
          <p:cNvPr id="27684" name="Rectangle 36"/>
          <p:cNvSpPr>
            <a:spLocks noChangeArrowheads="1"/>
          </p:cNvSpPr>
          <p:nvPr/>
        </p:nvSpPr>
        <p:spPr bwMode="auto">
          <a:xfrm>
            <a:off x="4254500" y="1325563"/>
            <a:ext cx="2225675" cy="363537"/>
          </a:xfrm>
          <a:prstGeom prst="rect">
            <a:avLst/>
          </a:prstGeom>
          <a:noFill/>
          <a:ln w="12700">
            <a:noFill/>
            <a:miter lim="800000"/>
            <a:headEnd/>
            <a:tailEnd/>
          </a:ln>
          <a:effectLst/>
        </p:spPr>
        <p:txBody>
          <a:bodyPr wrap="none" lIns="90487" tIns="44450" rIns="90487" bIns="44450">
            <a:spAutoFit/>
          </a:bodyPr>
          <a:lstStyle/>
          <a:p>
            <a:pPr eaLnBrk="0" hangingPunct="0"/>
            <a:r>
              <a:rPr lang="en-US" b="1">
                <a:solidFill>
                  <a:schemeClr val="hlink"/>
                </a:solidFill>
                <a:latin typeface="Helvetica" pitchFamily="34" charset="0"/>
              </a:rPr>
              <a:t>WALDENSTROM’S</a:t>
            </a:r>
          </a:p>
        </p:txBody>
      </p:sp>
      <p:sp>
        <p:nvSpPr>
          <p:cNvPr id="27685" name="Rectangle 37"/>
          <p:cNvSpPr>
            <a:spLocks noChangeArrowheads="1"/>
          </p:cNvSpPr>
          <p:nvPr/>
        </p:nvSpPr>
        <p:spPr bwMode="auto">
          <a:xfrm>
            <a:off x="7218363" y="4814888"/>
            <a:ext cx="625475" cy="363537"/>
          </a:xfrm>
          <a:prstGeom prst="rect">
            <a:avLst/>
          </a:prstGeom>
          <a:noFill/>
          <a:ln w="12700">
            <a:noFill/>
            <a:miter lim="800000"/>
            <a:headEnd/>
            <a:tailEnd/>
          </a:ln>
          <a:effectLst/>
        </p:spPr>
        <p:txBody>
          <a:bodyPr wrap="none" lIns="90487" tIns="44450" rIns="90487" bIns="44450">
            <a:spAutoFit/>
          </a:bodyPr>
          <a:lstStyle/>
          <a:p>
            <a:pPr eaLnBrk="0" hangingPunct="0"/>
            <a:r>
              <a:rPr lang="en-US" b="1">
                <a:solidFill>
                  <a:schemeClr val="hlink"/>
                </a:solidFill>
                <a:latin typeface="Helvetica" pitchFamily="34" charset="0"/>
              </a:rPr>
              <a:t>CLL</a:t>
            </a:r>
          </a:p>
        </p:txBody>
      </p:sp>
      <p:sp>
        <p:nvSpPr>
          <p:cNvPr id="27686" name="Rectangle 38"/>
          <p:cNvSpPr>
            <a:spLocks noChangeArrowheads="1"/>
          </p:cNvSpPr>
          <p:nvPr/>
        </p:nvSpPr>
        <p:spPr bwMode="auto">
          <a:xfrm>
            <a:off x="7185025" y="3544888"/>
            <a:ext cx="1514475" cy="638175"/>
          </a:xfrm>
          <a:prstGeom prst="rect">
            <a:avLst/>
          </a:prstGeom>
          <a:noFill/>
          <a:ln w="12700">
            <a:noFill/>
            <a:miter lim="800000"/>
            <a:headEnd/>
            <a:tailEnd/>
          </a:ln>
          <a:effectLst/>
        </p:spPr>
        <p:txBody>
          <a:bodyPr wrap="none" lIns="90487" tIns="44450" rIns="90487" bIns="44450">
            <a:spAutoFit/>
          </a:bodyPr>
          <a:lstStyle/>
          <a:p>
            <a:pPr eaLnBrk="0" hangingPunct="0"/>
            <a:r>
              <a:rPr lang="en-US" b="1">
                <a:solidFill>
                  <a:schemeClr val="hlink"/>
                </a:solidFill>
                <a:latin typeface="Helvetica" pitchFamily="34" charset="0"/>
              </a:rPr>
              <a:t>BURKITT’S</a:t>
            </a:r>
          </a:p>
          <a:p>
            <a:pPr eaLnBrk="0" hangingPunct="0"/>
            <a:r>
              <a:rPr lang="en-US" b="1">
                <a:solidFill>
                  <a:schemeClr val="hlink"/>
                </a:solidFill>
                <a:latin typeface="Helvetica" pitchFamily="34" charset="0"/>
              </a:rPr>
              <a:t>LYMPHOMA</a:t>
            </a:r>
          </a:p>
        </p:txBody>
      </p:sp>
      <p:sp>
        <p:nvSpPr>
          <p:cNvPr id="27687" name="Rectangle 39"/>
          <p:cNvSpPr>
            <a:spLocks noChangeArrowheads="1"/>
          </p:cNvSpPr>
          <p:nvPr/>
        </p:nvSpPr>
        <p:spPr bwMode="auto">
          <a:xfrm>
            <a:off x="4932363" y="3697288"/>
            <a:ext cx="1641475" cy="638175"/>
          </a:xfrm>
          <a:prstGeom prst="rect">
            <a:avLst/>
          </a:prstGeom>
          <a:solidFill>
            <a:schemeClr val="bg1"/>
          </a:solidFill>
          <a:ln w="12700">
            <a:noFill/>
            <a:miter lim="800000"/>
            <a:headEnd/>
            <a:tailEnd/>
          </a:ln>
          <a:effectLst/>
        </p:spPr>
        <p:txBody>
          <a:bodyPr wrap="none" lIns="90487" tIns="44450" rIns="90487" bIns="44450">
            <a:spAutoFit/>
          </a:bodyPr>
          <a:lstStyle/>
          <a:p>
            <a:pPr eaLnBrk="0" hangingPunct="0"/>
            <a:r>
              <a:rPr lang="en-US" b="1">
                <a:solidFill>
                  <a:schemeClr val="hlink"/>
                </a:solidFill>
                <a:latin typeface="Helvetica" pitchFamily="34" charset="0"/>
              </a:rPr>
              <a:t>FOLLICULAR</a:t>
            </a:r>
          </a:p>
          <a:p>
            <a:pPr eaLnBrk="0" hangingPunct="0"/>
            <a:r>
              <a:rPr lang="en-US" b="1">
                <a:solidFill>
                  <a:schemeClr val="hlink"/>
                </a:solidFill>
                <a:latin typeface="Helvetica" pitchFamily="34" charset="0"/>
              </a:rPr>
              <a:t>LYMPHOMA</a:t>
            </a:r>
          </a:p>
        </p:txBody>
      </p:sp>
      <p:sp>
        <p:nvSpPr>
          <p:cNvPr id="27688" name="Rectangle 40"/>
          <p:cNvSpPr>
            <a:spLocks noChangeArrowheads="1"/>
          </p:cNvSpPr>
          <p:nvPr/>
        </p:nvSpPr>
        <p:spPr bwMode="auto">
          <a:xfrm>
            <a:off x="228600" y="2209800"/>
            <a:ext cx="1990725" cy="454025"/>
          </a:xfrm>
          <a:prstGeom prst="rect">
            <a:avLst/>
          </a:prstGeom>
          <a:noFill/>
          <a:ln w="12700">
            <a:noFill/>
            <a:miter lim="800000"/>
            <a:headEnd/>
            <a:tailEnd/>
          </a:ln>
          <a:effectLst/>
        </p:spPr>
        <p:txBody>
          <a:bodyPr wrap="none" lIns="90487" tIns="44450" rIns="90487" bIns="44450">
            <a:spAutoFit/>
          </a:bodyPr>
          <a:lstStyle/>
          <a:p>
            <a:pPr eaLnBrk="0" hangingPunct="0"/>
            <a:r>
              <a:rPr lang="en-US" sz="2400" b="1">
                <a:latin typeface="Helvetica" pitchFamily="34" charset="0"/>
              </a:rPr>
              <a:t>Lymph node</a:t>
            </a:r>
          </a:p>
        </p:txBody>
      </p:sp>
      <p:sp>
        <p:nvSpPr>
          <p:cNvPr id="27689" name="Rectangle 41"/>
          <p:cNvSpPr>
            <a:spLocks noChangeArrowheads="1"/>
          </p:cNvSpPr>
          <p:nvPr/>
        </p:nvSpPr>
        <p:spPr bwMode="auto">
          <a:xfrm>
            <a:off x="7388225" y="5932488"/>
            <a:ext cx="625475" cy="363537"/>
          </a:xfrm>
          <a:prstGeom prst="rect">
            <a:avLst/>
          </a:prstGeom>
          <a:solidFill>
            <a:schemeClr val="bg1"/>
          </a:solidFill>
          <a:ln w="12700">
            <a:noFill/>
            <a:miter lim="800000"/>
            <a:headEnd/>
            <a:tailEnd/>
          </a:ln>
          <a:effectLst/>
        </p:spPr>
        <p:txBody>
          <a:bodyPr wrap="none" lIns="90487" tIns="44450" rIns="90487" bIns="44450">
            <a:spAutoFit/>
          </a:bodyPr>
          <a:lstStyle/>
          <a:p>
            <a:pPr eaLnBrk="0" hangingPunct="0"/>
            <a:r>
              <a:rPr lang="en-US" b="1">
                <a:solidFill>
                  <a:schemeClr val="hlink"/>
                </a:solidFill>
                <a:latin typeface="Helvetica" pitchFamily="34" charset="0"/>
              </a:rPr>
              <a:t>ALL</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lstStyle/>
          <a:p>
            <a:r>
              <a:rPr lang="en-US" sz="3600" b="1" dirty="0" smtClean="0"/>
              <a:t>Diagnostic Criteria</a:t>
            </a:r>
            <a:endParaRPr lang="ru-RU" sz="3600" b="1" dirty="0"/>
          </a:p>
        </p:txBody>
      </p:sp>
      <p:sp>
        <p:nvSpPr>
          <p:cNvPr id="3" name="Содержимое 2"/>
          <p:cNvSpPr>
            <a:spLocks noGrp="1"/>
          </p:cNvSpPr>
          <p:nvPr>
            <p:ph idx="1"/>
          </p:nvPr>
        </p:nvSpPr>
        <p:spPr>
          <a:xfrm>
            <a:off x="457200" y="1066800"/>
            <a:ext cx="8229600" cy="5562600"/>
          </a:xfrm>
        </p:spPr>
        <p:txBody>
          <a:bodyPr/>
          <a:lstStyle/>
          <a:p>
            <a:pPr algn="ctr">
              <a:buNone/>
            </a:pPr>
            <a:r>
              <a:rPr lang="en-US" sz="2800" b="1" dirty="0" smtClean="0"/>
              <a:t>Diagnostic criteria for </a:t>
            </a:r>
            <a:r>
              <a:rPr lang="en-US" sz="2800" b="1" dirty="0" err="1" smtClean="0"/>
              <a:t>smouldering</a:t>
            </a:r>
            <a:r>
              <a:rPr lang="en-US" sz="2800" b="1" dirty="0" smtClean="0"/>
              <a:t> asymptomatic myeloma</a:t>
            </a:r>
            <a:endParaRPr lang="ru-RU" sz="2800" b="1" dirty="0" smtClean="0"/>
          </a:p>
          <a:p>
            <a:pPr>
              <a:buNone/>
            </a:pPr>
            <a:endParaRPr lang="en-US" sz="2000" dirty="0" smtClean="0"/>
          </a:p>
          <a:p>
            <a:endParaRPr lang="ru-RU" sz="2000" dirty="0" smtClean="0"/>
          </a:p>
          <a:p>
            <a:r>
              <a:rPr lang="en-US" sz="2800" dirty="0" smtClean="0"/>
              <a:t>Monoclonal serum protein of &gt;30 g/L </a:t>
            </a:r>
            <a:r>
              <a:rPr lang="en-US" sz="2800" b="1" dirty="0" smtClean="0"/>
              <a:t>and/or </a:t>
            </a:r>
          </a:p>
          <a:p>
            <a:r>
              <a:rPr lang="en-US" sz="2800" dirty="0" smtClean="0"/>
              <a:t>10–60% or more </a:t>
            </a:r>
            <a:r>
              <a:rPr lang="en-US" sz="2800" dirty="0" err="1" smtClean="0"/>
              <a:t>clonal</a:t>
            </a:r>
            <a:r>
              <a:rPr lang="en-US" sz="2800" dirty="0" smtClean="0"/>
              <a:t> plasma cells in bone marrow </a:t>
            </a:r>
          </a:p>
          <a:p>
            <a:r>
              <a:rPr lang="en-US" sz="2800" dirty="0" smtClean="0"/>
              <a:t>Absence of end organ damage defined by CRAB or IMWG defined biomarkers of malignancy. </a:t>
            </a:r>
          </a:p>
          <a:p>
            <a:endParaRPr lang="en-US" sz="2000" dirty="0" smtClean="0"/>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lstStyle/>
          <a:p>
            <a:r>
              <a:rPr lang="en-US" sz="3600" b="1" dirty="0" smtClean="0"/>
              <a:t>Diagnostic Criteria</a:t>
            </a:r>
            <a:endParaRPr lang="ru-RU" sz="3600" b="1" dirty="0"/>
          </a:p>
        </p:txBody>
      </p:sp>
      <p:sp>
        <p:nvSpPr>
          <p:cNvPr id="3" name="Содержимое 2"/>
          <p:cNvSpPr>
            <a:spLocks noGrp="1"/>
          </p:cNvSpPr>
          <p:nvPr>
            <p:ph idx="1"/>
          </p:nvPr>
        </p:nvSpPr>
        <p:spPr>
          <a:xfrm>
            <a:off x="457200" y="1066800"/>
            <a:ext cx="8229600" cy="5562600"/>
          </a:xfrm>
        </p:spPr>
        <p:txBody>
          <a:bodyPr/>
          <a:lstStyle/>
          <a:p>
            <a:pPr>
              <a:buNone/>
            </a:pPr>
            <a:r>
              <a:rPr lang="en-US" sz="2800" b="1" dirty="0" smtClean="0"/>
              <a:t>Diagnostic criteria for monoclonal </a:t>
            </a:r>
            <a:r>
              <a:rPr lang="en-US" sz="2800" b="1" dirty="0" err="1" smtClean="0"/>
              <a:t>gammopathy</a:t>
            </a:r>
            <a:r>
              <a:rPr lang="en-US" sz="2800" b="1" dirty="0" smtClean="0"/>
              <a:t> of undetermined significance (MGUS) </a:t>
            </a:r>
          </a:p>
          <a:p>
            <a:r>
              <a:rPr lang="en-US" sz="2800" dirty="0" err="1" smtClean="0"/>
              <a:t>Paraprotein</a:t>
            </a:r>
            <a:r>
              <a:rPr lang="en-US" sz="2800" dirty="0" smtClean="0"/>
              <a:t> &lt;30 g/L and marrow </a:t>
            </a:r>
            <a:r>
              <a:rPr lang="en-US" sz="2800" dirty="0" err="1" smtClean="0"/>
              <a:t>clonal</a:t>
            </a:r>
            <a:r>
              <a:rPr lang="en-US" sz="2800" dirty="0" smtClean="0"/>
              <a:t> plasma cells &lt;10% and </a:t>
            </a:r>
            <a:r>
              <a:rPr lang="en-US" sz="2800" dirty="0" err="1" smtClean="0"/>
              <a:t>lymphoplasmacytic</a:t>
            </a:r>
            <a:r>
              <a:rPr lang="en-US" sz="2800" dirty="0" smtClean="0"/>
              <a:t> lymphocytes &lt;10% </a:t>
            </a:r>
          </a:p>
          <a:p>
            <a:r>
              <a:rPr lang="en-US" sz="2800" dirty="0" smtClean="0"/>
              <a:t>No evidence of myeloma related organ or tissue impairment </a:t>
            </a:r>
          </a:p>
          <a:p>
            <a:r>
              <a:rPr lang="en-US" sz="2800" dirty="0" smtClean="0"/>
              <a:t>No evidence of other B cell proliferative disorder or </a:t>
            </a:r>
            <a:r>
              <a:rPr lang="en-US" sz="2800" dirty="0" err="1" smtClean="0"/>
              <a:t>amyloid</a:t>
            </a:r>
            <a:r>
              <a:rPr lang="en-US" sz="2800" dirty="0" smtClean="0"/>
              <a:t> </a:t>
            </a:r>
          </a:p>
          <a:p>
            <a:r>
              <a:rPr lang="en-US" sz="2800" dirty="0" smtClean="0"/>
              <a:t>Urinary monoclonal protein &lt;500mg/24h. </a:t>
            </a:r>
          </a:p>
          <a:p>
            <a:endParaRPr lang="en-US" sz="2000" dirty="0" smtClean="0"/>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lstStyle/>
          <a:p>
            <a:r>
              <a:rPr lang="en-US" sz="3600" b="1" dirty="0" smtClean="0"/>
              <a:t>Diagnostic Criteria</a:t>
            </a:r>
            <a:endParaRPr lang="ru-RU" sz="3600" b="1" dirty="0"/>
          </a:p>
        </p:txBody>
      </p:sp>
      <p:sp>
        <p:nvSpPr>
          <p:cNvPr id="3" name="Содержимое 2"/>
          <p:cNvSpPr>
            <a:spLocks noGrp="1"/>
          </p:cNvSpPr>
          <p:nvPr>
            <p:ph idx="1"/>
          </p:nvPr>
        </p:nvSpPr>
        <p:spPr>
          <a:xfrm>
            <a:off x="457200" y="914400"/>
            <a:ext cx="8229600" cy="5715000"/>
          </a:xfrm>
        </p:spPr>
        <p:txBody>
          <a:bodyPr/>
          <a:lstStyle/>
          <a:p>
            <a:pPr>
              <a:buNone/>
            </a:pPr>
            <a:r>
              <a:rPr lang="en-US" sz="2800" b="1" dirty="0" smtClean="0"/>
              <a:t>Diagnostic criteria for solitary </a:t>
            </a:r>
            <a:r>
              <a:rPr lang="en-US" sz="2800" b="1" dirty="0" err="1" smtClean="0"/>
              <a:t>plasmacytoma</a:t>
            </a:r>
            <a:r>
              <a:rPr lang="en-US" sz="2800" b="1" dirty="0" smtClean="0"/>
              <a:t> of bone </a:t>
            </a:r>
          </a:p>
          <a:p>
            <a:r>
              <a:rPr lang="en-US" sz="2500" dirty="0" smtClean="0"/>
              <a:t>A single bone </a:t>
            </a:r>
            <a:r>
              <a:rPr lang="en-US" sz="2500" dirty="0" err="1" smtClean="0"/>
              <a:t>lytic</a:t>
            </a:r>
            <a:r>
              <a:rPr lang="en-US" sz="2500" dirty="0" smtClean="0"/>
              <a:t> lesion confirmed to be composed of </a:t>
            </a:r>
            <a:r>
              <a:rPr lang="en-US" sz="2500" dirty="0" err="1" smtClean="0"/>
              <a:t>clonal</a:t>
            </a:r>
            <a:r>
              <a:rPr lang="en-US" sz="2500" dirty="0" smtClean="0"/>
              <a:t> plasma cells on biopsy </a:t>
            </a:r>
          </a:p>
          <a:p>
            <a:r>
              <a:rPr lang="en-US" sz="2500" dirty="0" smtClean="0"/>
              <a:t>Absence of a </a:t>
            </a:r>
            <a:r>
              <a:rPr lang="en-US" sz="2500" dirty="0" err="1" smtClean="0"/>
              <a:t>clonal</a:t>
            </a:r>
            <a:r>
              <a:rPr lang="en-US" sz="2500" dirty="0" smtClean="0"/>
              <a:t> plasma cell bone marrow infiltrate using aspirate, trephine and/or flow </a:t>
            </a:r>
            <a:r>
              <a:rPr lang="en-US" sz="2500" dirty="0" err="1" smtClean="0"/>
              <a:t>cytometry</a:t>
            </a:r>
            <a:r>
              <a:rPr lang="en-US" sz="2500" dirty="0" smtClean="0"/>
              <a:t> (Note </a:t>
            </a:r>
            <a:r>
              <a:rPr lang="en-US" sz="2500" dirty="0" err="1" smtClean="0"/>
              <a:t>clonal</a:t>
            </a:r>
            <a:r>
              <a:rPr lang="en-US" sz="2500" dirty="0" smtClean="0"/>
              <a:t> plasma cell infiltrate &lt;10% is classified as solitary </a:t>
            </a:r>
            <a:r>
              <a:rPr lang="en-US" sz="2500" dirty="0" err="1" smtClean="0"/>
              <a:t>plasmacytoma</a:t>
            </a:r>
            <a:r>
              <a:rPr lang="en-US" sz="2500" dirty="0" smtClean="0"/>
              <a:t> with minimal marrow involvement) </a:t>
            </a:r>
          </a:p>
          <a:p>
            <a:r>
              <a:rPr lang="en-US" sz="2500" dirty="0" smtClean="0"/>
              <a:t>Presence or absence of monoclonal serum or urine protein </a:t>
            </a:r>
          </a:p>
          <a:p>
            <a:r>
              <a:rPr lang="en-US" sz="2500" dirty="0" smtClean="0"/>
              <a:t>Absence of evidence of plasma cell related organ or tissue injury. </a:t>
            </a:r>
          </a:p>
          <a:p>
            <a:endParaRPr lang="en-US" sz="2000" dirty="0" smtClean="0"/>
          </a:p>
          <a:p>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lstStyle/>
          <a:p>
            <a:r>
              <a:rPr lang="en-US" sz="3600" b="1" dirty="0" smtClean="0"/>
              <a:t>Diagnostic Criteria</a:t>
            </a:r>
            <a:endParaRPr lang="ru-RU" sz="3600" b="1" dirty="0"/>
          </a:p>
        </p:txBody>
      </p:sp>
      <p:sp>
        <p:nvSpPr>
          <p:cNvPr id="3" name="Содержимое 2"/>
          <p:cNvSpPr>
            <a:spLocks noGrp="1"/>
          </p:cNvSpPr>
          <p:nvPr>
            <p:ph idx="1"/>
          </p:nvPr>
        </p:nvSpPr>
        <p:spPr>
          <a:xfrm>
            <a:off x="457200" y="914400"/>
            <a:ext cx="8229600" cy="5715000"/>
          </a:xfrm>
        </p:spPr>
        <p:txBody>
          <a:bodyPr/>
          <a:lstStyle/>
          <a:p>
            <a:pPr>
              <a:buNone/>
            </a:pPr>
            <a:r>
              <a:rPr lang="en-US" sz="2400" b="1" dirty="0" smtClean="0"/>
              <a:t>Diagnostic criteria for monoclonal deposition</a:t>
            </a:r>
            <a:r>
              <a:rPr lang="ru-RU" sz="2400" b="1" dirty="0" smtClean="0"/>
              <a:t> </a:t>
            </a:r>
            <a:r>
              <a:rPr lang="en-US" sz="2400" b="1" dirty="0" smtClean="0"/>
              <a:t>disease, including </a:t>
            </a:r>
            <a:r>
              <a:rPr lang="en-US" sz="2400" b="1" dirty="0" err="1" smtClean="0"/>
              <a:t>amyloidosis</a:t>
            </a:r>
            <a:r>
              <a:rPr lang="en-US" sz="2400" b="1" dirty="0" smtClean="0"/>
              <a:t> and light chain deposition disease </a:t>
            </a:r>
          </a:p>
          <a:p>
            <a:pPr algn="just"/>
            <a:r>
              <a:rPr lang="en-US" sz="2400" dirty="0" smtClean="0"/>
              <a:t>Biopsy-proven evidence of interstitial protein deposition on tissue biopsy (e.g. </a:t>
            </a:r>
            <a:r>
              <a:rPr lang="en-US" sz="2400" dirty="0" err="1" smtClean="0"/>
              <a:t>amyloid</a:t>
            </a:r>
            <a:r>
              <a:rPr lang="en-US" sz="2400" dirty="0" smtClean="0"/>
              <a:t> by </a:t>
            </a:r>
            <a:r>
              <a:rPr lang="en-US" sz="2400" dirty="0" err="1" smtClean="0"/>
              <a:t>congo</a:t>
            </a:r>
            <a:r>
              <a:rPr lang="en-US" sz="2400" dirty="0" smtClean="0"/>
              <a:t> red stain on rectal biopsy, light chains on renal biopsy by </a:t>
            </a:r>
            <a:r>
              <a:rPr lang="en-US" sz="2400" dirty="0" err="1" smtClean="0"/>
              <a:t>immunohistochemistry</a:t>
            </a:r>
            <a:r>
              <a:rPr lang="en-US" sz="2400" dirty="0" smtClean="0"/>
              <a:t> or electron microscopy) </a:t>
            </a:r>
          </a:p>
          <a:p>
            <a:pPr algn="just"/>
            <a:r>
              <a:rPr lang="en-US" sz="2400" dirty="0" smtClean="0"/>
              <a:t>Absence of significant bone marrow plasma cell infiltrate (&lt;10%) </a:t>
            </a:r>
          </a:p>
          <a:p>
            <a:pPr algn="just"/>
            <a:r>
              <a:rPr lang="en-US" sz="2400" dirty="0" smtClean="0"/>
              <a:t>Absence or presence of monoclonal serum or urine protein (if </a:t>
            </a:r>
            <a:r>
              <a:rPr lang="en-US" sz="2400" dirty="0" err="1" smtClean="0"/>
              <a:t>amyloid</a:t>
            </a:r>
            <a:r>
              <a:rPr lang="en-US" sz="2400" dirty="0" smtClean="0"/>
              <a:t> is present it is important to distinguish whether patients also have myeloma; if myeloma is present then patients should be treated according to this pathway). </a:t>
            </a:r>
          </a:p>
          <a:p>
            <a:endParaRPr lang="en-US" sz="2000" dirty="0" smtClean="0"/>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228600"/>
          </a:xfrm>
        </p:spPr>
        <p:txBody>
          <a:bodyPr/>
          <a:lstStyle/>
          <a:p>
            <a:r>
              <a:rPr lang="en-US" sz="3600" dirty="0" smtClean="0"/>
              <a:t>Diagnostic criteria for WM </a:t>
            </a:r>
            <a:br>
              <a:rPr lang="en-US" sz="3600" dirty="0" smtClean="0"/>
            </a:br>
            <a:endParaRPr lang="ru-RU" sz="3600" b="1" dirty="0"/>
          </a:p>
        </p:txBody>
      </p:sp>
      <p:sp>
        <p:nvSpPr>
          <p:cNvPr id="3" name="Содержимое 2"/>
          <p:cNvSpPr>
            <a:spLocks noGrp="1"/>
          </p:cNvSpPr>
          <p:nvPr>
            <p:ph idx="1"/>
          </p:nvPr>
        </p:nvSpPr>
        <p:spPr>
          <a:xfrm>
            <a:off x="304800" y="762000"/>
            <a:ext cx="8610600" cy="5867400"/>
          </a:xfrm>
        </p:spPr>
        <p:txBody>
          <a:bodyPr/>
          <a:lstStyle/>
          <a:p>
            <a:pPr>
              <a:buNone/>
            </a:pPr>
            <a:r>
              <a:rPr lang="en-US" sz="1700" dirty="0" smtClean="0"/>
              <a:t>There are no uniform diagnostic criteria but the most widely used are: </a:t>
            </a:r>
          </a:p>
          <a:p>
            <a:r>
              <a:rPr lang="en-US" sz="1700" dirty="0" smtClean="0"/>
              <a:t>BM infiltration with small lymphocytes, </a:t>
            </a:r>
            <a:r>
              <a:rPr lang="en-US" sz="1700" dirty="0" err="1" smtClean="0"/>
              <a:t>plasmacytoid</a:t>
            </a:r>
            <a:r>
              <a:rPr lang="en-US" sz="1700" dirty="0" smtClean="0"/>
              <a:t> cells and plasma cells accounting for &gt; 30% of nucleated cells, with the following </a:t>
            </a:r>
            <a:r>
              <a:rPr lang="en-US" sz="1700" dirty="0" err="1" smtClean="0"/>
              <a:t>immunophenotype</a:t>
            </a:r>
            <a:r>
              <a:rPr lang="en-US" sz="1700" dirty="0" smtClean="0"/>
              <a:t>: </a:t>
            </a:r>
            <a:r>
              <a:rPr lang="en-US" sz="1700" dirty="0" err="1" smtClean="0"/>
              <a:t>sIg</a:t>
            </a:r>
            <a:r>
              <a:rPr lang="en-US" sz="1700" dirty="0" smtClean="0"/>
              <a:t>+ (5:1 κ:λ ratio) CD19+ CD20+ CD23- CD5- CD10. </a:t>
            </a:r>
          </a:p>
          <a:p>
            <a:r>
              <a:rPr lang="en-US" sz="1700" dirty="0" smtClean="0"/>
              <a:t>Presence of monoclonal </a:t>
            </a:r>
            <a:r>
              <a:rPr lang="en-US" sz="1700" dirty="0" err="1" smtClean="0"/>
              <a:t>IgM</a:t>
            </a:r>
            <a:r>
              <a:rPr lang="en-US" sz="1700" dirty="0" smtClean="0"/>
              <a:t> &gt; 30 g/L. (</a:t>
            </a:r>
            <a:r>
              <a:rPr lang="en-US" sz="1700" dirty="0" err="1" smtClean="0"/>
              <a:t>IgG</a:t>
            </a:r>
            <a:r>
              <a:rPr lang="en-US" sz="1700" dirty="0" smtClean="0"/>
              <a:t>, </a:t>
            </a:r>
            <a:r>
              <a:rPr lang="en-US" sz="1700" dirty="0" err="1" smtClean="0"/>
              <a:t>IgA</a:t>
            </a:r>
            <a:r>
              <a:rPr lang="en-US" sz="1700" dirty="0" smtClean="0"/>
              <a:t> and non-</a:t>
            </a:r>
            <a:r>
              <a:rPr lang="en-US" sz="1700" dirty="0" err="1" smtClean="0"/>
              <a:t>secretory</a:t>
            </a:r>
            <a:r>
              <a:rPr lang="en-US" sz="1700" dirty="0" smtClean="0"/>
              <a:t> WM accounts for &lt;5% of cases). </a:t>
            </a:r>
          </a:p>
          <a:p>
            <a:r>
              <a:rPr lang="en-US" sz="1700" b="1" dirty="0" err="1" smtClean="0"/>
              <a:t>Immunophenotype</a:t>
            </a:r>
            <a:r>
              <a:rPr lang="en-US" sz="1700" b="1" dirty="0" smtClean="0"/>
              <a:t> of WM: </a:t>
            </a:r>
            <a:r>
              <a:rPr lang="en-US" sz="1700" dirty="0" smtClean="0"/>
              <a:t>B cell associated antigens: CD19, CD20, CD22, CD79A. Surface and/or </a:t>
            </a:r>
            <a:r>
              <a:rPr lang="en-US" sz="1700" dirty="0" err="1" smtClean="0"/>
              <a:t>cytoplasmic</a:t>
            </a:r>
            <a:r>
              <a:rPr lang="en-US" sz="1700" dirty="0" smtClean="0"/>
              <a:t> </a:t>
            </a:r>
            <a:r>
              <a:rPr lang="en-US" sz="1700" dirty="0" err="1" smtClean="0"/>
              <a:t>Ig</a:t>
            </a:r>
            <a:r>
              <a:rPr lang="en-US" sz="1700" dirty="0" smtClean="0"/>
              <a:t> (usually </a:t>
            </a:r>
            <a:r>
              <a:rPr lang="en-US" sz="1700" dirty="0" err="1" smtClean="0"/>
              <a:t>IgM</a:t>
            </a:r>
            <a:r>
              <a:rPr lang="en-US" sz="1700" dirty="0" smtClean="0"/>
              <a:t>). CD5 is expressed in 5–20% of cases. CD23 may be expressed in 10–35% of cases. </a:t>
            </a:r>
          </a:p>
          <a:p>
            <a:r>
              <a:rPr lang="en-US" sz="1700" dirty="0" smtClean="0"/>
              <a:t>Genetic characteristics of WM: </a:t>
            </a:r>
          </a:p>
          <a:p>
            <a:pPr>
              <a:buNone/>
            </a:pPr>
            <a:r>
              <a:rPr lang="en-US" sz="1700" dirty="0" smtClean="0"/>
              <a:t>The commonest cytogenetic abnormality (&gt;50% of cases) is 6q21 (BLIMP-1)-. Other abnormalities that have been described include </a:t>
            </a:r>
            <a:r>
              <a:rPr lang="en-US" sz="1700" dirty="0" err="1" smtClean="0"/>
              <a:t>trisomy</a:t>
            </a:r>
            <a:r>
              <a:rPr lang="en-US" sz="1700" dirty="0" smtClean="0"/>
              <a:t> of chromosomes 4, 5 or 8 and 20q-. </a:t>
            </a:r>
          </a:p>
          <a:p>
            <a:pPr>
              <a:buNone/>
            </a:pPr>
            <a:r>
              <a:rPr lang="en-US" sz="1700" dirty="0" smtClean="0"/>
              <a:t>MYD88 (L265P) is a commonly recurring mutation found in &gt;90% of LPL. Allele-specific PCR may be useful for differentiating WM from other lymphoid </a:t>
            </a:r>
            <a:r>
              <a:rPr lang="en-US" sz="1700" dirty="0" err="1" smtClean="0"/>
              <a:t>neoplasms</a:t>
            </a:r>
            <a:r>
              <a:rPr lang="en-US" sz="1700" dirty="0" smtClean="0"/>
              <a:t> in difficult cases. </a:t>
            </a:r>
          </a:p>
          <a:p>
            <a:pPr>
              <a:buNone/>
            </a:pPr>
            <a:r>
              <a:rPr lang="en-US" sz="1700" dirty="0" smtClean="0"/>
              <a:t>CXCR4 mutation is present in 30% of patients. </a:t>
            </a:r>
          </a:p>
          <a:p>
            <a:pPr>
              <a:buNone/>
            </a:pPr>
            <a:r>
              <a:rPr lang="en-US" sz="1700" dirty="0" smtClean="0"/>
              <a:t>17p13 (TP53) deletion or 14q32 (IGH) translocations in &lt;10% of patients and are associated with shorter progression-free survival. </a:t>
            </a:r>
          </a:p>
          <a:p>
            <a:r>
              <a:rPr lang="en-US" sz="1700" dirty="0" smtClean="0"/>
              <a:t>Absence of </a:t>
            </a:r>
            <a:r>
              <a:rPr lang="en-US" sz="1700" dirty="0" err="1" smtClean="0"/>
              <a:t>lytic</a:t>
            </a:r>
            <a:r>
              <a:rPr lang="en-US" sz="1700" dirty="0" smtClean="0"/>
              <a:t> lesions and mature plasma cell infiltration to distinguish WM from </a:t>
            </a:r>
            <a:r>
              <a:rPr lang="en-US" sz="1700" dirty="0" err="1" smtClean="0"/>
              <a:t>IgM</a:t>
            </a:r>
            <a:r>
              <a:rPr lang="en-US" sz="1700" dirty="0" smtClean="0"/>
              <a:t> myeloma. </a:t>
            </a:r>
          </a:p>
          <a:p>
            <a:endParaRPr lang="en-US" sz="1700" dirty="0" smtClean="0"/>
          </a:p>
          <a:p>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title"/>
          </p:nvPr>
        </p:nvSpPr>
        <p:spPr>
          <a:noFill/>
          <a:ln/>
        </p:spPr>
        <p:txBody>
          <a:bodyPr lIns="90487" tIns="44450" rIns="90487" bIns="44450"/>
          <a:lstStyle/>
          <a:p>
            <a:r>
              <a:rPr lang="en-US" sz="3600" b="1" dirty="0">
                <a:latin typeface="Arial Narrow" pitchFamily="34" charset="0"/>
              </a:rPr>
              <a:t>Principles Of Treatment</a:t>
            </a:r>
          </a:p>
        </p:txBody>
      </p:sp>
      <p:sp>
        <p:nvSpPr>
          <p:cNvPr id="9219" name="Rectangle 3"/>
          <p:cNvSpPr>
            <a:spLocks noGrp="1" noChangeArrowheads="1"/>
          </p:cNvSpPr>
          <p:nvPr>
            <p:ph type="body" idx="1"/>
          </p:nvPr>
        </p:nvSpPr>
        <p:spPr>
          <a:xfrm>
            <a:off x="581025" y="1752600"/>
            <a:ext cx="8105775" cy="4114800"/>
          </a:xfrm>
          <a:noFill/>
          <a:ln/>
        </p:spPr>
        <p:txBody>
          <a:bodyPr lIns="90487" tIns="44450" rIns="90487" bIns="44450"/>
          <a:lstStyle/>
          <a:p>
            <a:r>
              <a:rPr lang="en-US" sz="2400" dirty="0">
                <a:latin typeface="Arial Narrow" pitchFamily="34" charset="0"/>
              </a:rPr>
              <a:t>No evidence (yet) that early treatment prolongs survival</a:t>
            </a:r>
          </a:p>
          <a:p>
            <a:r>
              <a:rPr lang="en-US" sz="2400" dirty="0">
                <a:latin typeface="Arial Narrow" pitchFamily="34" charset="0"/>
              </a:rPr>
              <a:t>Wait for symptoms, or evidence of disease </a:t>
            </a:r>
            <a:r>
              <a:rPr lang="en-US" sz="2400" dirty="0" smtClean="0">
                <a:latin typeface="Arial Narrow" pitchFamily="34" charset="0"/>
              </a:rPr>
              <a:t>progression, </a:t>
            </a:r>
            <a:r>
              <a:rPr lang="en-US" sz="2400" dirty="0">
                <a:latin typeface="Arial Narrow" pitchFamily="34" charset="0"/>
              </a:rPr>
              <a:t>to start treatment</a:t>
            </a:r>
          </a:p>
          <a:p>
            <a:r>
              <a:rPr lang="en-US" sz="2400" dirty="0">
                <a:latin typeface="Arial Narrow" pitchFamily="34" charset="0"/>
              </a:rPr>
              <a:t>Supportive measures are critically important</a:t>
            </a:r>
          </a:p>
          <a:p>
            <a:pPr lvl="1"/>
            <a:r>
              <a:rPr lang="en-US" sz="2400" dirty="0">
                <a:latin typeface="Arial Narrow" pitchFamily="34" charset="0"/>
              </a:rPr>
              <a:t>drink plenty of fluids daily</a:t>
            </a:r>
          </a:p>
          <a:p>
            <a:pPr lvl="1"/>
            <a:r>
              <a:rPr lang="en-US" sz="2400" dirty="0">
                <a:latin typeface="Arial Narrow" pitchFamily="34" charset="0"/>
              </a:rPr>
              <a:t>treat infections promptly</a:t>
            </a:r>
          </a:p>
          <a:p>
            <a:pPr lvl="1"/>
            <a:r>
              <a:rPr lang="en-US" sz="2400" dirty="0">
                <a:latin typeface="Arial Narrow" pitchFamily="34" charset="0"/>
              </a:rPr>
              <a:t>prophylactic bisphosphonates reduce skeletal complications in patients with osteopenia and lytic bone disease</a:t>
            </a:r>
          </a:p>
          <a:p>
            <a:pPr lvl="1"/>
            <a:r>
              <a:rPr lang="en-US" sz="2400" dirty="0">
                <a:latin typeface="Arial Narrow" pitchFamily="34" charset="0"/>
              </a:rPr>
              <a:t>anemia often responds to </a:t>
            </a:r>
            <a:r>
              <a:rPr lang="en-US" sz="2400" dirty="0" smtClean="0">
                <a:latin typeface="Arial Narrow" pitchFamily="34" charset="0"/>
              </a:rPr>
              <a:t>erythropoietin</a:t>
            </a:r>
            <a:r>
              <a:rPr lang="en-US" sz="2400" dirty="0">
                <a:latin typeface="Arial Narrow" pitchFamily="34" charset="0"/>
              </a:rPr>
              <a:t>.</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44500" y="301283"/>
            <a:ext cx="8242300" cy="6404317"/>
          </a:xfrm>
          <a:prstGeom prst="rect">
            <a:avLst/>
          </a:prstGeom>
        </p:spPr>
      </p:pic>
      <p:sp>
        <p:nvSpPr>
          <p:cNvPr id="2" name="TextBox 1"/>
          <p:cNvSpPr txBox="1"/>
          <p:nvPr/>
        </p:nvSpPr>
        <p:spPr>
          <a:xfrm>
            <a:off x="762000" y="6172200"/>
            <a:ext cx="5051984" cy="369332"/>
          </a:xfrm>
          <a:prstGeom prst="rect">
            <a:avLst/>
          </a:prstGeom>
          <a:noFill/>
        </p:spPr>
        <p:txBody>
          <a:bodyPr wrap="square" rtlCol="0">
            <a:spAutoFit/>
          </a:bodyPr>
          <a:lstStyle/>
          <a:p>
            <a:r>
              <a:rPr lang="en-US" dirty="0" smtClean="0">
                <a:solidFill>
                  <a:schemeClr val="bg1"/>
                </a:solidFill>
              </a:rPr>
              <a:t>“Myeloma treatment is a marathon, not a sprint”</a:t>
            </a:r>
            <a:endParaRPr lang="en-US" dirty="0">
              <a:solidFill>
                <a:schemeClr val="bg1"/>
              </a:solidFill>
            </a:endParaRPr>
          </a:p>
        </p:txBody>
      </p:sp>
    </p:spTree>
    <p:extLst>
      <p:ext uri="{BB962C8B-B14F-4D97-AF65-F5344CB8AC3E}">
        <p14:creationId xmlns:p14="http://schemas.microsoft.com/office/powerpoint/2010/main" val="1961775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7000" y="38100"/>
            <a:ext cx="8877300" cy="6769100"/>
          </a:xfrm>
          <a:prstGeom prst="rect">
            <a:avLst/>
          </a:prstGeom>
        </p:spPr>
      </p:pic>
      <p:sp>
        <p:nvSpPr>
          <p:cNvPr id="5" name="Rectangle 4"/>
          <p:cNvSpPr/>
          <p:nvPr/>
        </p:nvSpPr>
        <p:spPr>
          <a:xfrm>
            <a:off x="1066800" y="3505200"/>
            <a:ext cx="23622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4108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 y="0"/>
            <a:ext cx="8763000" cy="6858000"/>
          </a:xfrm>
          <a:prstGeom prst="rect">
            <a:avLst/>
          </a:prstGeom>
        </p:spPr>
      </p:pic>
    </p:spTree>
    <p:extLst>
      <p:ext uri="{BB962C8B-B14F-4D97-AF65-F5344CB8AC3E}">
        <p14:creationId xmlns:p14="http://schemas.microsoft.com/office/powerpoint/2010/main" val="2790547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52400"/>
            <a:ext cx="8991600" cy="6477000"/>
          </a:xfrm>
          <a:prstGeom prst="rect">
            <a:avLst/>
          </a:prstGeom>
        </p:spPr>
      </p:pic>
    </p:spTree>
    <p:extLst>
      <p:ext uri="{BB962C8B-B14F-4D97-AF65-F5344CB8AC3E}">
        <p14:creationId xmlns:p14="http://schemas.microsoft.com/office/powerpoint/2010/main" val="140436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65100" y="152400"/>
            <a:ext cx="8813800" cy="6705600"/>
          </a:xfrm>
          <a:prstGeom prst="rect">
            <a:avLst/>
          </a:prstGeom>
        </p:spPr>
      </p:pic>
    </p:spTree>
    <p:extLst>
      <p:ext uri="{BB962C8B-B14F-4D97-AF65-F5344CB8AC3E}">
        <p14:creationId xmlns:p14="http://schemas.microsoft.com/office/powerpoint/2010/main" val="3093818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7200" y="152400"/>
            <a:ext cx="8153400" cy="6324600"/>
          </a:xfrm>
          <a:prstGeom prst="rect">
            <a:avLst/>
          </a:prstGeom>
        </p:spPr>
      </p:pic>
      <p:sp>
        <p:nvSpPr>
          <p:cNvPr id="4" name="TextBox 3"/>
          <p:cNvSpPr txBox="1"/>
          <p:nvPr/>
        </p:nvSpPr>
        <p:spPr>
          <a:xfrm>
            <a:off x="6175576" y="6477000"/>
            <a:ext cx="2179964" cy="338554"/>
          </a:xfrm>
          <a:prstGeom prst="rect">
            <a:avLst/>
          </a:prstGeom>
          <a:noFill/>
        </p:spPr>
        <p:txBody>
          <a:bodyPr wrap="square" rtlCol="0">
            <a:spAutoFit/>
          </a:bodyPr>
          <a:lstStyle/>
          <a:p>
            <a:r>
              <a:rPr lang="en-US" sz="1600" i="1" dirty="0" smtClean="0"/>
              <a:t>JCO</a:t>
            </a:r>
            <a:r>
              <a:rPr lang="en-US" sz="1600" dirty="0" smtClean="0"/>
              <a:t>, 30(4), Feb 2012</a:t>
            </a:r>
            <a:endParaRPr lang="en-US" sz="1600" dirty="0"/>
          </a:p>
        </p:txBody>
      </p:sp>
    </p:spTree>
    <p:extLst>
      <p:ext uri="{BB962C8B-B14F-4D97-AF65-F5344CB8AC3E}">
        <p14:creationId xmlns:p14="http://schemas.microsoft.com/office/powerpoint/2010/main" val="1974318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0"/>
            <a:ext cx="8991600" cy="6858000"/>
          </a:xfrm>
          <a:prstGeom prst="rect">
            <a:avLst/>
          </a:prstGeom>
        </p:spPr>
      </p:pic>
    </p:spTree>
    <p:extLst>
      <p:ext uri="{BB962C8B-B14F-4D97-AF65-F5344CB8AC3E}">
        <p14:creationId xmlns:p14="http://schemas.microsoft.com/office/powerpoint/2010/main" val="2009845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247085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242" name="Rectangle 2"/>
          <p:cNvSpPr>
            <a:spLocks noGrp="1" noChangeArrowheads="1"/>
          </p:cNvSpPr>
          <p:nvPr>
            <p:ph type="title"/>
          </p:nvPr>
        </p:nvSpPr>
        <p:spPr>
          <a:xfrm>
            <a:off x="457200" y="274638"/>
            <a:ext cx="8229600" cy="715962"/>
          </a:xfrm>
        </p:spPr>
        <p:txBody>
          <a:bodyPr/>
          <a:lstStyle/>
          <a:p>
            <a:r>
              <a:rPr lang="en-US" sz="3200" b="1" dirty="0" smtClean="0"/>
              <a:t>Major </a:t>
            </a:r>
            <a:r>
              <a:rPr lang="en-US" sz="3200" b="1" dirty="0"/>
              <a:t>drugs in myeloma</a:t>
            </a:r>
          </a:p>
        </p:txBody>
      </p:sp>
      <p:sp>
        <p:nvSpPr>
          <p:cNvPr id="10243" name="Rectangle 3"/>
          <p:cNvSpPr>
            <a:spLocks noGrp="1" noChangeArrowheads="1"/>
          </p:cNvSpPr>
          <p:nvPr>
            <p:ph type="body" idx="1"/>
          </p:nvPr>
        </p:nvSpPr>
        <p:spPr>
          <a:xfrm>
            <a:off x="304800" y="1143000"/>
            <a:ext cx="8229600" cy="5257800"/>
          </a:xfrm>
        </p:spPr>
        <p:txBody>
          <a:bodyPr/>
          <a:lstStyle/>
          <a:p>
            <a:pPr>
              <a:lnSpc>
                <a:spcPct val="90000"/>
              </a:lnSpc>
            </a:pPr>
            <a:r>
              <a:rPr lang="en-US" sz="2000" dirty="0" err="1"/>
              <a:t>Alkylators</a:t>
            </a:r>
            <a:r>
              <a:rPr lang="en-US" sz="2000" dirty="0"/>
              <a:t> - 1962</a:t>
            </a:r>
          </a:p>
          <a:p>
            <a:pPr lvl="1">
              <a:lnSpc>
                <a:spcPct val="90000"/>
              </a:lnSpc>
            </a:pPr>
            <a:r>
              <a:rPr lang="en-US" sz="2000" dirty="0" err="1"/>
              <a:t>Melphalan</a:t>
            </a:r>
            <a:r>
              <a:rPr lang="en-US" sz="2000" dirty="0"/>
              <a:t>, </a:t>
            </a:r>
            <a:r>
              <a:rPr lang="en-US" sz="2000" dirty="0" err="1"/>
              <a:t>cyclophosphamide</a:t>
            </a:r>
            <a:endParaRPr lang="en-US" sz="2000" dirty="0"/>
          </a:p>
          <a:p>
            <a:pPr lvl="1">
              <a:lnSpc>
                <a:spcPct val="90000"/>
              </a:lnSpc>
            </a:pPr>
            <a:r>
              <a:rPr lang="en-US" sz="2000" dirty="0">
                <a:solidFill>
                  <a:schemeClr val="tx2"/>
                </a:solidFill>
              </a:rPr>
              <a:t>High dose </a:t>
            </a:r>
            <a:r>
              <a:rPr lang="en-US" sz="2000" dirty="0" err="1">
                <a:solidFill>
                  <a:schemeClr val="tx2"/>
                </a:solidFill>
              </a:rPr>
              <a:t>melphalan</a:t>
            </a:r>
            <a:r>
              <a:rPr lang="en-US" sz="2000" dirty="0">
                <a:solidFill>
                  <a:schemeClr val="tx2"/>
                </a:solidFill>
              </a:rPr>
              <a:t> and ASCT</a:t>
            </a:r>
          </a:p>
          <a:p>
            <a:pPr>
              <a:lnSpc>
                <a:spcPct val="90000"/>
              </a:lnSpc>
            </a:pPr>
            <a:endParaRPr lang="en-US" sz="2000" dirty="0"/>
          </a:p>
          <a:p>
            <a:pPr>
              <a:lnSpc>
                <a:spcPct val="90000"/>
              </a:lnSpc>
            </a:pPr>
            <a:r>
              <a:rPr lang="en-US" sz="2000" dirty="0" err="1"/>
              <a:t>Glucocorticoids</a:t>
            </a:r>
            <a:r>
              <a:rPr lang="en-US" sz="2000" dirty="0"/>
              <a:t> - 1966</a:t>
            </a:r>
          </a:p>
          <a:p>
            <a:pPr lvl="1">
              <a:lnSpc>
                <a:spcPct val="90000"/>
              </a:lnSpc>
            </a:pPr>
            <a:r>
              <a:rPr lang="en-US" sz="2000" dirty="0"/>
              <a:t>Prednisone, </a:t>
            </a:r>
            <a:r>
              <a:rPr lang="en-US" sz="2000" dirty="0" err="1">
                <a:solidFill>
                  <a:schemeClr val="tx2"/>
                </a:solidFill>
              </a:rPr>
              <a:t>dexamethasone</a:t>
            </a:r>
            <a:endParaRPr lang="en-US" sz="2000" dirty="0">
              <a:solidFill>
                <a:schemeClr val="tx2"/>
              </a:solidFill>
            </a:endParaRPr>
          </a:p>
          <a:p>
            <a:pPr>
              <a:lnSpc>
                <a:spcPct val="90000"/>
              </a:lnSpc>
            </a:pPr>
            <a:endParaRPr lang="en-US" sz="2000" dirty="0"/>
          </a:p>
          <a:p>
            <a:pPr>
              <a:lnSpc>
                <a:spcPct val="90000"/>
              </a:lnSpc>
            </a:pPr>
            <a:r>
              <a:rPr lang="en-US" sz="2000" dirty="0" err="1" smtClean="0"/>
              <a:t>IMiDs</a:t>
            </a:r>
            <a:r>
              <a:rPr lang="en-US" sz="2000" dirty="0" smtClean="0"/>
              <a:t> - 1999</a:t>
            </a:r>
          </a:p>
          <a:p>
            <a:pPr lvl="1">
              <a:lnSpc>
                <a:spcPct val="90000"/>
              </a:lnSpc>
            </a:pPr>
            <a:r>
              <a:rPr lang="en-US" sz="2000" dirty="0" smtClean="0"/>
              <a:t>Thalidomide </a:t>
            </a:r>
          </a:p>
          <a:p>
            <a:pPr lvl="1">
              <a:lnSpc>
                <a:spcPct val="90000"/>
              </a:lnSpc>
            </a:pPr>
            <a:r>
              <a:rPr lang="en-US" sz="2000" dirty="0" err="1" smtClean="0"/>
              <a:t>Revlimid</a:t>
            </a:r>
            <a:endParaRPr lang="en-US" sz="2000" dirty="0" smtClean="0"/>
          </a:p>
          <a:p>
            <a:pPr lvl="1">
              <a:lnSpc>
                <a:spcPct val="90000"/>
              </a:lnSpc>
            </a:pPr>
            <a:r>
              <a:rPr lang="en-US" sz="2000" dirty="0" err="1" smtClean="0"/>
              <a:t>Pomalidomide</a:t>
            </a:r>
            <a:endParaRPr lang="en-US" sz="2000" dirty="0"/>
          </a:p>
          <a:p>
            <a:pPr>
              <a:lnSpc>
                <a:spcPct val="90000"/>
              </a:lnSpc>
            </a:pPr>
            <a:endParaRPr lang="en-US" sz="2000" dirty="0"/>
          </a:p>
          <a:p>
            <a:pPr>
              <a:lnSpc>
                <a:spcPct val="90000"/>
              </a:lnSpc>
            </a:pPr>
            <a:r>
              <a:rPr lang="en-US" sz="2000" dirty="0" smtClean="0"/>
              <a:t>Proteasome Inhibitors - 2001</a:t>
            </a:r>
          </a:p>
          <a:p>
            <a:pPr lvl="1">
              <a:lnSpc>
                <a:spcPct val="90000"/>
              </a:lnSpc>
            </a:pPr>
            <a:r>
              <a:rPr lang="en-US" sz="2000" dirty="0" err="1" smtClean="0"/>
              <a:t>Bortezomib</a:t>
            </a:r>
            <a:r>
              <a:rPr lang="en-US" sz="2000" dirty="0" smtClean="0"/>
              <a:t> </a:t>
            </a:r>
          </a:p>
          <a:p>
            <a:pPr lvl="1">
              <a:lnSpc>
                <a:spcPct val="90000"/>
              </a:lnSpc>
            </a:pPr>
            <a:r>
              <a:rPr lang="en-US" sz="2000" dirty="0" err="1" smtClean="0"/>
              <a:t>Carfilzomib</a:t>
            </a:r>
            <a:endParaRPr lang="en-US" sz="2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7282" name="Picture 2"/>
          <p:cNvPicPr>
            <a:picLocks noChangeAspect="1" noChangeArrowheads="1"/>
          </p:cNvPicPr>
          <p:nvPr/>
        </p:nvPicPr>
        <p:blipFill>
          <a:blip r:embed="rId2" cstate="print"/>
          <a:srcRect/>
          <a:stretch>
            <a:fillRect/>
          </a:stretch>
        </p:blipFill>
        <p:spPr bwMode="auto">
          <a:xfrm>
            <a:off x="0" y="14288"/>
            <a:ext cx="9144000" cy="783431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8306" name="Picture 2"/>
          <p:cNvPicPr>
            <a:picLocks noChangeAspect="1" noChangeArrowheads="1"/>
          </p:cNvPicPr>
          <p:nvPr/>
        </p:nvPicPr>
        <p:blipFill>
          <a:blip r:embed="rId2" cstate="print"/>
          <a:srcRect/>
          <a:stretch>
            <a:fillRect/>
          </a:stretch>
        </p:blipFill>
        <p:spPr bwMode="auto">
          <a:xfrm>
            <a:off x="0" y="38100"/>
            <a:ext cx="9144000" cy="67818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314" name="Rectangle 2"/>
          <p:cNvSpPr>
            <a:spLocks noGrp="1" noChangeArrowheads="1"/>
          </p:cNvSpPr>
          <p:nvPr>
            <p:ph type="title"/>
          </p:nvPr>
        </p:nvSpPr>
        <p:spPr>
          <a:xfrm>
            <a:off x="679450" y="404813"/>
            <a:ext cx="3435350" cy="930275"/>
          </a:xfrm>
          <a:noFill/>
          <a:ln/>
        </p:spPr>
        <p:txBody>
          <a:bodyPr lIns="90487" tIns="44450" rIns="90487" bIns="44450"/>
          <a:lstStyle/>
          <a:p>
            <a:r>
              <a:rPr lang="en-US" sz="2800"/>
              <a:t>Treatment course</a:t>
            </a:r>
          </a:p>
        </p:txBody>
      </p:sp>
      <p:sp>
        <p:nvSpPr>
          <p:cNvPr id="13315" name="Line 3"/>
          <p:cNvSpPr>
            <a:spLocks noChangeShapeType="1"/>
          </p:cNvSpPr>
          <p:nvPr/>
        </p:nvSpPr>
        <p:spPr bwMode="auto">
          <a:xfrm>
            <a:off x="1214438" y="2492375"/>
            <a:ext cx="0" cy="2773363"/>
          </a:xfrm>
          <a:prstGeom prst="line">
            <a:avLst/>
          </a:prstGeom>
          <a:noFill/>
          <a:ln w="25400">
            <a:solidFill>
              <a:schemeClr val="tx1"/>
            </a:solidFill>
            <a:round/>
            <a:headEnd/>
            <a:tailEnd/>
          </a:ln>
          <a:effectLst/>
        </p:spPr>
        <p:txBody>
          <a:bodyPr wrap="none" anchor="ctr"/>
          <a:lstStyle/>
          <a:p>
            <a:endParaRPr lang="en-US"/>
          </a:p>
        </p:txBody>
      </p:sp>
      <p:sp>
        <p:nvSpPr>
          <p:cNvPr id="13316" name="Line 4"/>
          <p:cNvSpPr>
            <a:spLocks noChangeShapeType="1"/>
          </p:cNvSpPr>
          <p:nvPr/>
        </p:nvSpPr>
        <p:spPr bwMode="auto">
          <a:xfrm>
            <a:off x="1227138" y="5276850"/>
            <a:ext cx="6453187" cy="0"/>
          </a:xfrm>
          <a:prstGeom prst="line">
            <a:avLst/>
          </a:prstGeom>
          <a:noFill/>
          <a:ln w="25400">
            <a:solidFill>
              <a:schemeClr val="tx1"/>
            </a:solidFill>
            <a:round/>
            <a:headEnd/>
            <a:tailEnd/>
          </a:ln>
          <a:effectLst/>
        </p:spPr>
        <p:txBody>
          <a:bodyPr wrap="none" anchor="ctr"/>
          <a:lstStyle/>
          <a:p>
            <a:endParaRPr lang="en-US"/>
          </a:p>
        </p:txBody>
      </p:sp>
      <p:sp>
        <p:nvSpPr>
          <p:cNvPr id="13317" name="Line 5"/>
          <p:cNvSpPr>
            <a:spLocks noChangeShapeType="1"/>
          </p:cNvSpPr>
          <p:nvPr/>
        </p:nvSpPr>
        <p:spPr bwMode="auto">
          <a:xfrm>
            <a:off x="2384425" y="2474913"/>
            <a:ext cx="0" cy="2790825"/>
          </a:xfrm>
          <a:prstGeom prst="line">
            <a:avLst/>
          </a:prstGeom>
          <a:noFill/>
          <a:ln w="25400">
            <a:solidFill>
              <a:schemeClr val="tx1"/>
            </a:solidFill>
            <a:prstDash val="sysDot"/>
            <a:round/>
            <a:headEnd/>
            <a:tailEnd/>
          </a:ln>
          <a:effectLst/>
        </p:spPr>
        <p:txBody>
          <a:bodyPr wrap="none" anchor="ctr"/>
          <a:lstStyle/>
          <a:p>
            <a:endParaRPr lang="en-US"/>
          </a:p>
        </p:txBody>
      </p:sp>
      <p:sp>
        <p:nvSpPr>
          <p:cNvPr id="13318" name="Line 6"/>
          <p:cNvSpPr>
            <a:spLocks noChangeShapeType="1"/>
          </p:cNvSpPr>
          <p:nvPr/>
        </p:nvSpPr>
        <p:spPr bwMode="auto">
          <a:xfrm>
            <a:off x="6472238" y="2457450"/>
            <a:ext cx="0" cy="2773363"/>
          </a:xfrm>
          <a:prstGeom prst="line">
            <a:avLst/>
          </a:prstGeom>
          <a:noFill/>
          <a:ln w="25400">
            <a:solidFill>
              <a:schemeClr val="tx1"/>
            </a:solidFill>
            <a:prstDash val="sysDot"/>
            <a:round/>
            <a:headEnd/>
            <a:tailEnd/>
          </a:ln>
          <a:effectLst/>
        </p:spPr>
        <p:txBody>
          <a:bodyPr wrap="none" anchor="ctr"/>
          <a:lstStyle/>
          <a:p>
            <a:endParaRPr lang="en-US"/>
          </a:p>
        </p:txBody>
      </p:sp>
      <p:sp>
        <p:nvSpPr>
          <p:cNvPr id="13319" name="Rectangle 7"/>
          <p:cNvSpPr>
            <a:spLocks noChangeArrowheads="1"/>
          </p:cNvSpPr>
          <p:nvPr/>
        </p:nvSpPr>
        <p:spPr bwMode="auto">
          <a:xfrm>
            <a:off x="1068388" y="2092325"/>
            <a:ext cx="1581150"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solidFill>
                  <a:schemeClr val="hlink"/>
                </a:solidFill>
                <a:latin typeface="Helvetica" pitchFamily="34" charset="0"/>
              </a:rPr>
              <a:t>Asymptomatic</a:t>
            </a:r>
          </a:p>
        </p:txBody>
      </p:sp>
      <p:sp>
        <p:nvSpPr>
          <p:cNvPr id="13320" name="Rectangle 8"/>
          <p:cNvSpPr>
            <a:spLocks noChangeArrowheads="1"/>
          </p:cNvSpPr>
          <p:nvPr/>
        </p:nvSpPr>
        <p:spPr bwMode="auto">
          <a:xfrm>
            <a:off x="1235075" y="3008313"/>
            <a:ext cx="1187450" cy="577850"/>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MGUS</a:t>
            </a:r>
          </a:p>
          <a:p>
            <a:pPr eaLnBrk="0" hangingPunct="0"/>
            <a:r>
              <a:rPr lang="en-US" sz="1600" b="1">
                <a:latin typeface="Helvetica" pitchFamily="34" charset="0"/>
              </a:rPr>
              <a:t>Stable MM</a:t>
            </a:r>
          </a:p>
        </p:txBody>
      </p:sp>
      <p:sp>
        <p:nvSpPr>
          <p:cNvPr id="13321" name="Rectangle 9"/>
          <p:cNvSpPr>
            <a:spLocks noChangeArrowheads="1"/>
          </p:cNvSpPr>
          <p:nvPr/>
        </p:nvSpPr>
        <p:spPr bwMode="auto">
          <a:xfrm>
            <a:off x="3475038" y="2092325"/>
            <a:ext cx="1457325"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solidFill>
                  <a:schemeClr val="hlink"/>
                </a:solidFill>
                <a:latin typeface="Helvetica" pitchFamily="34" charset="0"/>
              </a:rPr>
              <a:t>Symptomatic</a:t>
            </a:r>
          </a:p>
        </p:txBody>
      </p:sp>
      <p:sp>
        <p:nvSpPr>
          <p:cNvPr id="13322" name="Rectangle 10"/>
          <p:cNvSpPr>
            <a:spLocks noChangeArrowheads="1"/>
          </p:cNvSpPr>
          <p:nvPr/>
        </p:nvSpPr>
        <p:spPr bwMode="auto">
          <a:xfrm>
            <a:off x="6662738" y="2092325"/>
            <a:ext cx="744537"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solidFill>
                  <a:schemeClr val="hlink"/>
                </a:solidFill>
                <a:latin typeface="Helvetica" pitchFamily="34" charset="0"/>
              </a:rPr>
              <a:t>Acute</a:t>
            </a:r>
          </a:p>
        </p:txBody>
      </p:sp>
      <p:sp>
        <p:nvSpPr>
          <p:cNvPr id="13323" name="Rectangle 11"/>
          <p:cNvSpPr>
            <a:spLocks noChangeArrowheads="1"/>
          </p:cNvSpPr>
          <p:nvPr/>
        </p:nvSpPr>
        <p:spPr bwMode="auto">
          <a:xfrm>
            <a:off x="6594475" y="3008313"/>
            <a:ext cx="2216150" cy="577850"/>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Pancytopenia</a:t>
            </a:r>
          </a:p>
          <a:p>
            <a:pPr eaLnBrk="0" hangingPunct="0"/>
            <a:r>
              <a:rPr lang="en-US" sz="1600" b="1">
                <a:latin typeface="Helvetica" pitchFamily="34" charset="0"/>
              </a:rPr>
              <a:t>Plasma cell leukemia</a:t>
            </a:r>
          </a:p>
        </p:txBody>
      </p:sp>
      <p:sp>
        <p:nvSpPr>
          <p:cNvPr id="13324" name="Line 12"/>
          <p:cNvSpPr>
            <a:spLocks noChangeShapeType="1"/>
          </p:cNvSpPr>
          <p:nvPr/>
        </p:nvSpPr>
        <p:spPr bwMode="auto">
          <a:xfrm>
            <a:off x="1624013" y="5276850"/>
            <a:ext cx="57150" cy="0"/>
          </a:xfrm>
          <a:prstGeom prst="line">
            <a:avLst/>
          </a:prstGeom>
          <a:noFill/>
          <a:ln w="25400">
            <a:solidFill>
              <a:schemeClr val="bg1"/>
            </a:solidFill>
            <a:round/>
            <a:headEnd/>
            <a:tailEnd/>
          </a:ln>
          <a:effectLst/>
        </p:spPr>
        <p:txBody>
          <a:bodyPr wrap="none" anchor="ctr"/>
          <a:lstStyle/>
          <a:p>
            <a:endParaRPr lang="en-US"/>
          </a:p>
        </p:txBody>
      </p:sp>
      <p:sp>
        <p:nvSpPr>
          <p:cNvPr id="13325" name="Line 13"/>
          <p:cNvSpPr>
            <a:spLocks noChangeShapeType="1"/>
          </p:cNvSpPr>
          <p:nvPr/>
        </p:nvSpPr>
        <p:spPr bwMode="auto">
          <a:xfrm flipH="1">
            <a:off x="1550988" y="5226050"/>
            <a:ext cx="123825" cy="87313"/>
          </a:xfrm>
          <a:prstGeom prst="line">
            <a:avLst/>
          </a:prstGeom>
          <a:noFill/>
          <a:ln w="12700">
            <a:solidFill>
              <a:schemeClr val="tx1"/>
            </a:solidFill>
            <a:round/>
            <a:headEnd/>
            <a:tailEnd/>
          </a:ln>
          <a:effectLst/>
        </p:spPr>
        <p:txBody>
          <a:bodyPr wrap="none" anchor="ctr"/>
          <a:lstStyle/>
          <a:p>
            <a:endParaRPr lang="en-US"/>
          </a:p>
        </p:txBody>
      </p:sp>
      <p:sp>
        <p:nvSpPr>
          <p:cNvPr id="13326" name="Line 14"/>
          <p:cNvSpPr>
            <a:spLocks noChangeShapeType="1"/>
          </p:cNvSpPr>
          <p:nvPr/>
        </p:nvSpPr>
        <p:spPr bwMode="auto">
          <a:xfrm flipH="1">
            <a:off x="1633538" y="5232400"/>
            <a:ext cx="125412" cy="87313"/>
          </a:xfrm>
          <a:prstGeom prst="line">
            <a:avLst/>
          </a:prstGeom>
          <a:noFill/>
          <a:ln w="12700">
            <a:solidFill>
              <a:schemeClr val="tx1"/>
            </a:solidFill>
            <a:round/>
            <a:headEnd/>
            <a:tailEnd/>
          </a:ln>
          <a:effectLst/>
        </p:spPr>
        <p:txBody>
          <a:bodyPr wrap="none" anchor="ctr"/>
          <a:lstStyle/>
          <a:p>
            <a:endParaRPr lang="en-US"/>
          </a:p>
        </p:txBody>
      </p:sp>
      <p:sp>
        <p:nvSpPr>
          <p:cNvPr id="13327" name="Line 15"/>
          <p:cNvSpPr>
            <a:spLocks noChangeShapeType="1"/>
          </p:cNvSpPr>
          <p:nvPr/>
        </p:nvSpPr>
        <p:spPr bwMode="auto">
          <a:xfrm>
            <a:off x="1277938" y="4735513"/>
            <a:ext cx="1093787" cy="0"/>
          </a:xfrm>
          <a:prstGeom prst="line">
            <a:avLst/>
          </a:prstGeom>
          <a:noFill/>
          <a:ln w="25400">
            <a:solidFill>
              <a:schemeClr val="tx1"/>
            </a:solidFill>
            <a:round/>
            <a:headEnd/>
            <a:tailEnd/>
          </a:ln>
          <a:effectLst/>
        </p:spPr>
        <p:txBody>
          <a:bodyPr wrap="none" anchor="ctr"/>
          <a:lstStyle/>
          <a:p>
            <a:endParaRPr lang="en-US"/>
          </a:p>
        </p:txBody>
      </p:sp>
      <p:sp>
        <p:nvSpPr>
          <p:cNvPr id="13328" name="Line 16"/>
          <p:cNvSpPr>
            <a:spLocks noChangeShapeType="1"/>
          </p:cNvSpPr>
          <p:nvPr/>
        </p:nvSpPr>
        <p:spPr bwMode="auto">
          <a:xfrm>
            <a:off x="1657350" y="4735513"/>
            <a:ext cx="58738" cy="0"/>
          </a:xfrm>
          <a:prstGeom prst="line">
            <a:avLst/>
          </a:prstGeom>
          <a:noFill/>
          <a:ln w="25400">
            <a:solidFill>
              <a:schemeClr val="bg1"/>
            </a:solidFill>
            <a:round/>
            <a:headEnd/>
            <a:tailEnd/>
          </a:ln>
          <a:effectLst/>
        </p:spPr>
        <p:txBody>
          <a:bodyPr wrap="none" anchor="ctr"/>
          <a:lstStyle/>
          <a:p>
            <a:endParaRPr lang="en-US"/>
          </a:p>
        </p:txBody>
      </p:sp>
      <p:sp>
        <p:nvSpPr>
          <p:cNvPr id="13329" name="Line 17"/>
          <p:cNvSpPr>
            <a:spLocks noChangeShapeType="1"/>
          </p:cNvSpPr>
          <p:nvPr/>
        </p:nvSpPr>
        <p:spPr bwMode="auto">
          <a:xfrm flipH="1">
            <a:off x="1584325" y="4683125"/>
            <a:ext cx="123825" cy="88900"/>
          </a:xfrm>
          <a:prstGeom prst="line">
            <a:avLst/>
          </a:prstGeom>
          <a:noFill/>
          <a:ln w="12700">
            <a:solidFill>
              <a:schemeClr val="tx1"/>
            </a:solidFill>
            <a:round/>
            <a:headEnd/>
            <a:tailEnd/>
          </a:ln>
          <a:effectLst/>
        </p:spPr>
        <p:txBody>
          <a:bodyPr wrap="none" anchor="ctr"/>
          <a:lstStyle/>
          <a:p>
            <a:endParaRPr lang="en-US"/>
          </a:p>
        </p:txBody>
      </p:sp>
      <p:sp>
        <p:nvSpPr>
          <p:cNvPr id="13330" name="Line 18"/>
          <p:cNvSpPr>
            <a:spLocks noChangeShapeType="1"/>
          </p:cNvSpPr>
          <p:nvPr/>
        </p:nvSpPr>
        <p:spPr bwMode="auto">
          <a:xfrm flipH="1">
            <a:off x="1666875" y="4689475"/>
            <a:ext cx="125413" cy="88900"/>
          </a:xfrm>
          <a:prstGeom prst="line">
            <a:avLst/>
          </a:prstGeom>
          <a:noFill/>
          <a:ln w="12700">
            <a:solidFill>
              <a:schemeClr val="tx1"/>
            </a:solidFill>
            <a:round/>
            <a:headEnd/>
            <a:tailEnd/>
          </a:ln>
          <a:effectLst/>
        </p:spPr>
        <p:txBody>
          <a:bodyPr wrap="none" anchor="ctr"/>
          <a:lstStyle/>
          <a:p>
            <a:endParaRPr lang="en-US"/>
          </a:p>
        </p:txBody>
      </p:sp>
      <p:sp>
        <p:nvSpPr>
          <p:cNvPr id="13331" name="Line 19"/>
          <p:cNvSpPr>
            <a:spLocks noChangeShapeType="1"/>
          </p:cNvSpPr>
          <p:nvPr/>
        </p:nvSpPr>
        <p:spPr bwMode="auto">
          <a:xfrm>
            <a:off x="4643438" y="5276850"/>
            <a:ext cx="57150" cy="0"/>
          </a:xfrm>
          <a:prstGeom prst="line">
            <a:avLst/>
          </a:prstGeom>
          <a:noFill/>
          <a:ln w="25400">
            <a:solidFill>
              <a:schemeClr val="bg1"/>
            </a:solidFill>
            <a:round/>
            <a:headEnd/>
            <a:tailEnd/>
          </a:ln>
          <a:effectLst/>
        </p:spPr>
        <p:txBody>
          <a:bodyPr wrap="none" anchor="ctr"/>
          <a:lstStyle/>
          <a:p>
            <a:endParaRPr lang="en-US"/>
          </a:p>
        </p:txBody>
      </p:sp>
      <p:sp>
        <p:nvSpPr>
          <p:cNvPr id="13332" name="Line 20"/>
          <p:cNvSpPr>
            <a:spLocks noChangeShapeType="1"/>
          </p:cNvSpPr>
          <p:nvPr/>
        </p:nvSpPr>
        <p:spPr bwMode="auto">
          <a:xfrm flipH="1">
            <a:off x="4570413" y="5226050"/>
            <a:ext cx="123825" cy="87313"/>
          </a:xfrm>
          <a:prstGeom prst="line">
            <a:avLst/>
          </a:prstGeom>
          <a:noFill/>
          <a:ln w="12700">
            <a:solidFill>
              <a:schemeClr val="tx1"/>
            </a:solidFill>
            <a:round/>
            <a:headEnd/>
            <a:tailEnd/>
          </a:ln>
          <a:effectLst/>
        </p:spPr>
        <p:txBody>
          <a:bodyPr wrap="none" anchor="ctr"/>
          <a:lstStyle/>
          <a:p>
            <a:endParaRPr lang="en-US"/>
          </a:p>
        </p:txBody>
      </p:sp>
      <p:sp>
        <p:nvSpPr>
          <p:cNvPr id="13333" name="Line 21"/>
          <p:cNvSpPr>
            <a:spLocks noChangeShapeType="1"/>
          </p:cNvSpPr>
          <p:nvPr/>
        </p:nvSpPr>
        <p:spPr bwMode="auto">
          <a:xfrm flipH="1">
            <a:off x="4652963" y="5232400"/>
            <a:ext cx="123825" cy="87313"/>
          </a:xfrm>
          <a:prstGeom prst="line">
            <a:avLst/>
          </a:prstGeom>
          <a:noFill/>
          <a:ln w="12700">
            <a:solidFill>
              <a:schemeClr val="tx1"/>
            </a:solidFill>
            <a:round/>
            <a:headEnd/>
            <a:tailEnd/>
          </a:ln>
          <a:effectLst/>
        </p:spPr>
        <p:txBody>
          <a:bodyPr wrap="none" anchor="ctr"/>
          <a:lstStyle/>
          <a:p>
            <a:endParaRPr lang="en-US"/>
          </a:p>
        </p:txBody>
      </p:sp>
      <p:sp>
        <p:nvSpPr>
          <p:cNvPr id="13334" name="Line 22"/>
          <p:cNvSpPr>
            <a:spLocks noChangeShapeType="1"/>
          </p:cNvSpPr>
          <p:nvPr/>
        </p:nvSpPr>
        <p:spPr bwMode="auto">
          <a:xfrm flipV="1">
            <a:off x="2409825" y="4192588"/>
            <a:ext cx="1398588" cy="560387"/>
          </a:xfrm>
          <a:prstGeom prst="line">
            <a:avLst/>
          </a:prstGeom>
          <a:noFill/>
          <a:ln w="25400">
            <a:solidFill>
              <a:schemeClr val="tx1"/>
            </a:solidFill>
            <a:round/>
            <a:headEnd/>
            <a:tailEnd/>
          </a:ln>
          <a:effectLst/>
        </p:spPr>
        <p:txBody>
          <a:bodyPr wrap="none" anchor="ctr"/>
          <a:lstStyle/>
          <a:p>
            <a:endParaRPr lang="en-US"/>
          </a:p>
        </p:txBody>
      </p:sp>
      <p:sp>
        <p:nvSpPr>
          <p:cNvPr id="13335" name="Line 23"/>
          <p:cNvSpPr>
            <a:spLocks noChangeShapeType="1"/>
          </p:cNvSpPr>
          <p:nvPr/>
        </p:nvSpPr>
        <p:spPr bwMode="auto">
          <a:xfrm>
            <a:off x="3829050" y="4213225"/>
            <a:ext cx="298450" cy="461963"/>
          </a:xfrm>
          <a:prstGeom prst="line">
            <a:avLst/>
          </a:prstGeom>
          <a:noFill/>
          <a:ln w="25400">
            <a:solidFill>
              <a:schemeClr val="tx1"/>
            </a:solidFill>
            <a:round/>
            <a:headEnd/>
            <a:tailEnd/>
          </a:ln>
          <a:effectLst/>
        </p:spPr>
        <p:txBody>
          <a:bodyPr wrap="none" anchor="ctr"/>
          <a:lstStyle/>
          <a:p>
            <a:endParaRPr lang="en-US"/>
          </a:p>
        </p:txBody>
      </p:sp>
      <p:sp>
        <p:nvSpPr>
          <p:cNvPr id="13336" name="Line 24"/>
          <p:cNvSpPr>
            <a:spLocks noChangeShapeType="1"/>
          </p:cNvSpPr>
          <p:nvPr/>
        </p:nvSpPr>
        <p:spPr bwMode="auto">
          <a:xfrm>
            <a:off x="4152900" y="4700588"/>
            <a:ext cx="1009650" cy="19050"/>
          </a:xfrm>
          <a:prstGeom prst="line">
            <a:avLst/>
          </a:prstGeom>
          <a:noFill/>
          <a:ln w="25400">
            <a:solidFill>
              <a:schemeClr val="tx1"/>
            </a:solidFill>
            <a:round/>
            <a:headEnd/>
            <a:tailEnd/>
          </a:ln>
          <a:effectLst/>
        </p:spPr>
        <p:txBody>
          <a:bodyPr wrap="none" anchor="ctr"/>
          <a:lstStyle/>
          <a:p>
            <a:endParaRPr lang="en-US"/>
          </a:p>
        </p:txBody>
      </p:sp>
      <p:sp>
        <p:nvSpPr>
          <p:cNvPr id="13337" name="Line 25"/>
          <p:cNvSpPr>
            <a:spLocks noChangeShapeType="1"/>
          </p:cNvSpPr>
          <p:nvPr/>
        </p:nvSpPr>
        <p:spPr bwMode="auto">
          <a:xfrm flipV="1">
            <a:off x="5183188" y="4319588"/>
            <a:ext cx="342900" cy="393700"/>
          </a:xfrm>
          <a:prstGeom prst="line">
            <a:avLst/>
          </a:prstGeom>
          <a:noFill/>
          <a:ln w="25400">
            <a:solidFill>
              <a:schemeClr val="tx1"/>
            </a:solidFill>
            <a:round/>
            <a:headEnd/>
            <a:tailEnd/>
          </a:ln>
          <a:effectLst/>
        </p:spPr>
        <p:txBody>
          <a:bodyPr wrap="none" anchor="ctr"/>
          <a:lstStyle/>
          <a:p>
            <a:endParaRPr lang="en-US"/>
          </a:p>
        </p:txBody>
      </p:sp>
      <p:sp>
        <p:nvSpPr>
          <p:cNvPr id="13338" name="Line 26"/>
          <p:cNvSpPr>
            <a:spLocks noChangeShapeType="1"/>
          </p:cNvSpPr>
          <p:nvPr/>
        </p:nvSpPr>
        <p:spPr bwMode="auto">
          <a:xfrm>
            <a:off x="5551488" y="4332288"/>
            <a:ext cx="355600" cy="374650"/>
          </a:xfrm>
          <a:prstGeom prst="line">
            <a:avLst/>
          </a:prstGeom>
          <a:noFill/>
          <a:ln w="25400">
            <a:solidFill>
              <a:schemeClr val="tx1"/>
            </a:solidFill>
            <a:round/>
            <a:headEnd/>
            <a:tailEnd/>
          </a:ln>
          <a:effectLst/>
        </p:spPr>
        <p:txBody>
          <a:bodyPr wrap="none" anchor="ctr"/>
          <a:lstStyle/>
          <a:p>
            <a:endParaRPr lang="en-US"/>
          </a:p>
        </p:txBody>
      </p:sp>
      <p:sp>
        <p:nvSpPr>
          <p:cNvPr id="13339" name="Line 27"/>
          <p:cNvSpPr>
            <a:spLocks noChangeShapeType="1"/>
          </p:cNvSpPr>
          <p:nvPr/>
        </p:nvSpPr>
        <p:spPr bwMode="auto">
          <a:xfrm flipV="1">
            <a:off x="6275388" y="4078288"/>
            <a:ext cx="166687" cy="635000"/>
          </a:xfrm>
          <a:prstGeom prst="line">
            <a:avLst/>
          </a:prstGeom>
          <a:noFill/>
          <a:ln w="25400">
            <a:solidFill>
              <a:schemeClr val="tx1"/>
            </a:solidFill>
            <a:round/>
            <a:headEnd/>
            <a:tailEnd/>
          </a:ln>
          <a:effectLst/>
        </p:spPr>
        <p:txBody>
          <a:bodyPr wrap="none" anchor="ctr"/>
          <a:lstStyle/>
          <a:p>
            <a:endParaRPr lang="en-US"/>
          </a:p>
        </p:txBody>
      </p:sp>
      <p:sp>
        <p:nvSpPr>
          <p:cNvPr id="13340" name="Line 28"/>
          <p:cNvSpPr>
            <a:spLocks noChangeShapeType="1"/>
          </p:cNvSpPr>
          <p:nvPr/>
        </p:nvSpPr>
        <p:spPr bwMode="auto">
          <a:xfrm>
            <a:off x="5932488" y="4713288"/>
            <a:ext cx="304800" cy="0"/>
          </a:xfrm>
          <a:prstGeom prst="line">
            <a:avLst/>
          </a:prstGeom>
          <a:noFill/>
          <a:ln w="25400">
            <a:solidFill>
              <a:schemeClr val="tx1"/>
            </a:solidFill>
            <a:round/>
            <a:headEnd/>
            <a:tailEnd/>
          </a:ln>
          <a:effectLst/>
        </p:spPr>
        <p:txBody>
          <a:bodyPr wrap="none" anchor="ctr"/>
          <a:lstStyle/>
          <a:p>
            <a:endParaRPr lang="en-US"/>
          </a:p>
        </p:txBody>
      </p:sp>
      <p:sp>
        <p:nvSpPr>
          <p:cNvPr id="13341" name="Line 29"/>
          <p:cNvSpPr>
            <a:spLocks noChangeShapeType="1"/>
          </p:cNvSpPr>
          <p:nvPr/>
        </p:nvSpPr>
        <p:spPr bwMode="auto">
          <a:xfrm>
            <a:off x="6467475" y="4103688"/>
            <a:ext cx="228600" cy="596900"/>
          </a:xfrm>
          <a:prstGeom prst="line">
            <a:avLst/>
          </a:prstGeom>
          <a:noFill/>
          <a:ln w="25400">
            <a:solidFill>
              <a:schemeClr val="tx1"/>
            </a:solidFill>
            <a:round/>
            <a:headEnd/>
            <a:tailEnd/>
          </a:ln>
          <a:effectLst/>
        </p:spPr>
        <p:txBody>
          <a:bodyPr wrap="none" anchor="ctr"/>
          <a:lstStyle/>
          <a:p>
            <a:endParaRPr lang="en-US"/>
          </a:p>
        </p:txBody>
      </p:sp>
      <p:sp>
        <p:nvSpPr>
          <p:cNvPr id="13342" name="Line 30"/>
          <p:cNvSpPr>
            <a:spLocks noChangeShapeType="1"/>
          </p:cNvSpPr>
          <p:nvPr/>
        </p:nvSpPr>
        <p:spPr bwMode="auto">
          <a:xfrm>
            <a:off x="6721475" y="4713288"/>
            <a:ext cx="50800" cy="0"/>
          </a:xfrm>
          <a:prstGeom prst="line">
            <a:avLst/>
          </a:prstGeom>
          <a:noFill/>
          <a:ln w="25400">
            <a:solidFill>
              <a:schemeClr val="tx1"/>
            </a:solidFill>
            <a:round/>
            <a:headEnd/>
            <a:tailEnd/>
          </a:ln>
          <a:effectLst/>
        </p:spPr>
        <p:txBody>
          <a:bodyPr wrap="none" anchor="ctr"/>
          <a:lstStyle/>
          <a:p>
            <a:endParaRPr lang="en-US"/>
          </a:p>
        </p:txBody>
      </p:sp>
      <p:sp>
        <p:nvSpPr>
          <p:cNvPr id="13343" name="Line 31"/>
          <p:cNvSpPr>
            <a:spLocks noChangeShapeType="1"/>
          </p:cNvSpPr>
          <p:nvPr/>
        </p:nvSpPr>
        <p:spPr bwMode="auto">
          <a:xfrm flipV="1">
            <a:off x="6810375" y="3543300"/>
            <a:ext cx="304800" cy="1169988"/>
          </a:xfrm>
          <a:prstGeom prst="line">
            <a:avLst/>
          </a:prstGeom>
          <a:noFill/>
          <a:ln w="25400">
            <a:solidFill>
              <a:schemeClr val="tx1"/>
            </a:solidFill>
            <a:round/>
            <a:headEnd/>
            <a:tailEnd type="triangle" w="med" len="med"/>
          </a:ln>
          <a:effectLst/>
        </p:spPr>
        <p:txBody>
          <a:bodyPr wrap="none" anchor="ctr"/>
          <a:lstStyle/>
          <a:p>
            <a:endParaRPr lang="en-US"/>
          </a:p>
        </p:txBody>
      </p:sp>
      <p:sp>
        <p:nvSpPr>
          <p:cNvPr id="13344" name="Line 32"/>
          <p:cNvSpPr>
            <a:spLocks noChangeShapeType="1"/>
          </p:cNvSpPr>
          <p:nvPr/>
        </p:nvSpPr>
        <p:spPr bwMode="auto">
          <a:xfrm>
            <a:off x="4668838" y="4708525"/>
            <a:ext cx="57150" cy="0"/>
          </a:xfrm>
          <a:prstGeom prst="line">
            <a:avLst/>
          </a:prstGeom>
          <a:noFill/>
          <a:ln w="25400">
            <a:solidFill>
              <a:schemeClr val="bg1"/>
            </a:solidFill>
            <a:round/>
            <a:headEnd/>
            <a:tailEnd/>
          </a:ln>
          <a:effectLst/>
        </p:spPr>
        <p:txBody>
          <a:bodyPr wrap="none" anchor="ctr"/>
          <a:lstStyle/>
          <a:p>
            <a:endParaRPr lang="en-US"/>
          </a:p>
        </p:txBody>
      </p:sp>
      <p:sp>
        <p:nvSpPr>
          <p:cNvPr id="13345" name="Line 33"/>
          <p:cNvSpPr>
            <a:spLocks noChangeShapeType="1"/>
          </p:cNvSpPr>
          <p:nvPr/>
        </p:nvSpPr>
        <p:spPr bwMode="auto">
          <a:xfrm flipH="1">
            <a:off x="4595813" y="4657725"/>
            <a:ext cx="123825" cy="88900"/>
          </a:xfrm>
          <a:prstGeom prst="line">
            <a:avLst/>
          </a:prstGeom>
          <a:noFill/>
          <a:ln w="12700">
            <a:solidFill>
              <a:schemeClr val="tx1"/>
            </a:solidFill>
            <a:round/>
            <a:headEnd/>
            <a:tailEnd/>
          </a:ln>
          <a:effectLst/>
        </p:spPr>
        <p:txBody>
          <a:bodyPr wrap="none" anchor="ctr"/>
          <a:lstStyle/>
          <a:p>
            <a:endParaRPr lang="en-US"/>
          </a:p>
        </p:txBody>
      </p:sp>
      <p:sp>
        <p:nvSpPr>
          <p:cNvPr id="13346" name="Line 34"/>
          <p:cNvSpPr>
            <a:spLocks noChangeShapeType="1"/>
          </p:cNvSpPr>
          <p:nvPr/>
        </p:nvSpPr>
        <p:spPr bwMode="auto">
          <a:xfrm flipH="1">
            <a:off x="4678363" y="4664075"/>
            <a:ext cx="123825" cy="88900"/>
          </a:xfrm>
          <a:prstGeom prst="line">
            <a:avLst/>
          </a:prstGeom>
          <a:noFill/>
          <a:ln w="12700">
            <a:solidFill>
              <a:schemeClr val="tx1"/>
            </a:solidFill>
            <a:round/>
            <a:headEnd/>
            <a:tailEnd/>
          </a:ln>
          <a:effectLst/>
        </p:spPr>
        <p:txBody>
          <a:bodyPr wrap="none" anchor="ctr"/>
          <a:lstStyle/>
          <a:p>
            <a:endParaRPr lang="en-US"/>
          </a:p>
        </p:txBody>
      </p:sp>
      <p:sp>
        <p:nvSpPr>
          <p:cNvPr id="13347" name="Line 35"/>
          <p:cNvSpPr>
            <a:spLocks noChangeShapeType="1"/>
          </p:cNvSpPr>
          <p:nvPr/>
        </p:nvSpPr>
        <p:spPr bwMode="auto">
          <a:xfrm>
            <a:off x="3825875"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48" name="Line 36"/>
          <p:cNvSpPr>
            <a:spLocks noChangeShapeType="1"/>
          </p:cNvSpPr>
          <p:nvPr/>
        </p:nvSpPr>
        <p:spPr bwMode="auto">
          <a:xfrm>
            <a:off x="3929063"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49" name="Line 37"/>
          <p:cNvSpPr>
            <a:spLocks noChangeShapeType="1"/>
          </p:cNvSpPr>
          <p:nvPr/>
        </p:nvSpPr>
        <p:spPr bwMode="auto">
          <a:xfrm>
            <a:off x="4032250"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0" name="Line 38"/>
          <p:cNvSpPr>
            <a:spLocks noChangeShapeType="1"/>
          </p:cNvSpPr>
          <p:nvPr/>
        </p:nvSpPr>
        <p:spPr bwMode="auto">
          <a:xfrm>
            <a:off x="4125913"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1" name="Line 39"/>
          <p:cNvSpPr>
            <a:spLocks noChangeShapeType="1"/>
          </p:cNvSpPr>
          <p:nvPr/>
        </p:nvSpPr>
        <p:spPr bwMode="auto">
          <a:xfrm>
            <a:off x="4217988"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2" name="Line 40"/>
          <p:cNvSpPr>
            <a:spLocks noChangeShapeType="1"/>
          </p:cNvSpPr>
          <p:nvPr/>
        </p:nvSpPr>
        <p:spPr bwMode="auto">
          <a:xfrm>
            <a:off x="5557838"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3" name="Line 41"/>
          <p:cNvSpPr>
            <a:spLocks noChangeShapeType="1"/>
          </p:cNvSpPr>
          <p:nvPr/>
        </p:nvSpPr>
        <p:spPr bwMode="auto">
          <a:xfrm>
            <a:off x="5651500"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4" name="Line 42"/>
          <p:cNvSpPr>
            <a:spLocks noChangeShapeType="1"/>
          </p:cNvSpPr>
          <p:nvPr/>
        </p:nvSpPr>
        <p:spPr bwMode="auto">
          <a:xfrm>
            <a:off x="5743575"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5" name="Line 43"/>
          <p:cNvSpPr>
            <a:spLocks noChangeShapeType="1"/>
          </p:cNvSpPr>
          <p:nvPr/>
        </p:nvSpPr>
        <p:spPr bwMode="auto">
          <a:xfrm>
            <a:off x="5837238"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6" name="Line 44"/>
          <p:cNvSpPr>
            <a:spLocks noChangeShapeType="1"/>
          </p:cNvSpPr>
          <p:nvPr/>
        </p:nvSpPr>
        <p:spPr bwMode="auto">
          <a:xfrm>
            <a:off x="5913438"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7" name="Line 45"/>
          <p:cNvSpPr>
            <a:spLocks noChangeShapeType="1"/>
          </p:cNvSpPr>
          <p:nvPr/>
        </p:nvSpPr>
        <p:spPr bwMode="auto">
          <a:xfrm>
            <a:off x="6516688"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8" name="Line 46"/>
          <p:cNvSpPr>
            <a:spLocks noChangeShapeType="1"/>
          </p:cNvSpPr>
          <p:nvPr/>
        </p:nvSpPr>
        <p:spPr bwMode="auto">
          <a:xfrm>
            <a:off x="6600825" y="5032375"/>
            <a:ext cx="0" cy="50800"/>
          </a:xfrm>
          <a:prstGeom prst="line">
            <a:avLst/>
          </a:prstGeom>
          <a:noFill/>
          <a:ln w="25400">
            <a:solidFill>
              <a:schemeClr val="tx1"/>
            </a:solidFill>
            <a:round/>
            <a:headEnd/>
            <a:tailEnd/>
          </a:ln>
          <a:effectLst/>
        </p:spPr>
        <p:txBody>
          <a:bodyPr wrap="none" anchor="ctr"/>
          <a:lstStyle/>
          <a:p>
            <a:endParaRPr lang="en-US"/>
          </a:p>
        </p:txBody>
      </p:sp>
      <p:sp>
        <p:nvSpPr>
          <p:cNvPr id="13359" name="Rectangle 47"/>
          <p:cNvSpPr>
            <a:spLocks noChangeArrowheads="1"/>
          </p:cNvSpPr>
          <p:nvPr/>
        </p:nvSpPr>
        <p:spPr bwMode="auto">
          <a:xfrm>
            <a:off x="1473200" y="5383213"/>
            <a:ext cx="733425"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Years</a:t>
            </a:r>
          </a:p>
        </p:txBody>
      </p:sp>
      <p:sp>
        <p:nvSpPr>
          <p:cNvPr id="13360" name="Rectangle 48"/>
          <p:cNvSpPr>
            <a:spLocks noChangeArrowheads="1"/>
          </p:cNvSpPr>
          <p:nvPr/>
        </p:nvSpPr>
        <p:spPr bwMode="auto">
          <a:xfrm>
            <a:off x="3813175" y="5383213"/>
            <a:ext cx="903288"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Months</a:t>
            </a:r>
          </a:p>
        </p:txBody>
      </p:sp>
      <p:sp>
        <p:nvSpPr>
          <p:cNvPr id="13361" name="Rectangle 49"/>
          <p:cNvSpPr>
            <a:spLocks noChangeArrowheads="1"/>
          </p:cNvSpPr>
          <p:nvPr/>
        </p:nvSpPr>
        <p:spPr bwMode="auto">
          <a:xfrm>
            <a:off x="6781800" y="5383213"/>
            <a:ext cx="665163"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Days</a:t>
            </a:r>
          </a:p>
        </p:txBody>
      </p:sp>
      <p:sp>
        <p:nvSpPr>
          <p:cNvPr id="13362" name="Rectangle 50"/>
          <p:cNvSpPr>
            <a:spLocks noChangeArrowheads="1"/>
          </p:cNvSpPr>
          <p:nvPr/>
        </p:nvSpPr>
        <p:spPr bwMode="auto">
          <a:xfrm>
            <a:off x="2473325" y="4856163"/>
            <a:ext cx="1276350"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Treatments</a:t>
            </a:r>
          </a:p>
        </p:txBody>
      </p:sp>
      <p:sp>
        <p:nvSpPr>
          <p:cNvPr id="13363" name="Rectangle 51"/>
          <p:cNvSpPr>
            <a:spLocks noChangeArrowheads="1"/>
          </p:cNvSpPr>
          <p:nvPr/>
        </p:nvSpPr>
        <p:spPr bwMode="auto">
          <a:xfrm>
            <a:off x="2608263" y="3924300"/>
            <a:ext cx="1154112" cy="333375"/>
          </a:xfrm>
          <a:prstGeom prst="rect">
            <a:avLst/>
          </a:prstGeom>
          <a:noFill/>
          <a:ln w="25400">
            <a:noFill/>
            <a:miter lim="800000"/>
            <a:headEnd/>
            <a:tailEnd/>
          </a:ln>
          <a:effectLst/>
        </p:spPr>
        <p:txBody>
          <a:bodyPr wrap="none" lIns="90487" tIns="44450" rIns="90487" bIns="44450">
            <a:spAutoFit/>
          </a:bodyPr>
          <a:lstStyle/>
          <a:p>
            <a:pPr eaLnBrk="0" hangingPunct="0"/>
            <a:r>
              <a:rPr lang="en-US" sz="1600" b="1">
                <a:latin typeface="Helvetica" pitchFamily="34" charset="0"/>
              </a:rPr>
              <a:t>M  protein</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0962" name="Picture 2" descr="Image"/>
          <p:cNvPicPr>
            <a:picLocks noChangeAspect="1" noChangeArrowheads="1"/>
          </p:cNvPicPr>
          <p:nvPr/>
        </p:nvPicPr>
        <p:blipFill>
          <a:blip r:embed="rId2" cstate="print"/>
          <a:srcRect/>
          <a:stretch>
            <a:fillRect/>
          </a:stretch>
        </p:blipFill>
        <p:spPr bwMode="auto">
          <a:xfrm>
            <a:off x="762000" y="1066800"/>
            <a:ext cx="7641471" cy="2590800"/>
          </a:xfrm>
          <a:prstGeom prst="rect">
            <a:avLst/>
          </a:prstGeom>
          <a:noFill/>
        </p:spPr>
      </p:pic>
      <p:sp>
        <p:nvSpPr>
          <p:cNvPr id="3" name="TextBox 2"/>
          <p:cNvSpPr txBox="1"/>
          <p:nvPr/>
        </p:nvSpPr>
        <p:spPr>
          <a:xfrm>
            <a:off x="4267200" y="6248400"/>
            <a:ext cx="3810851" cy="307777"/>
          </a:xfrm>
          <a:prstGeom prst="rect">
            <a:avLst/>
          </a:prstGeom>
          <a:noFill/>
        </p:spPr>
        <p:txBody>
          <a:bodyPr wrap="none" rtlCol="0">
            <a:spAutoFit/>
          </a:bodyPr>
          <a:lstStyle/>
          <a:p>
            <a:r>
              <a:rPr lang="en-US" sz="1400" dirty="0" smtClean="0"/>
              <a:t>Carrasco et al Cancer Cell, Sawyer et al CGG, 2011</a:t>
            </a:r>
            <a:endParaRPr lang="en-US" sz="1400" dirty="0"/>
          </a:p>
        </p:txBody>
      </p:sp>
      <p:pic>
        <p:nvPicPr>
          <p:cNvPr id="40964" name="Picture 4" descr="Image"/>
          <p:cNvPicPr>
            <a:picLocks noChangeAspect="1" noChangeArrowheads="1"/>
          </p:cNvPicPr>
          <p:nvPr/>
        </p:nvPicPr>
        <p:blipFill>
          <a:blip r:embed="rId3" cstate="print"/>
          <a:srcRect l="48243" t="60807"/>
          <a:stretch>
            <a:fillRect/>
          </a:stretch>
        </p:blipFill>
        <p:spPr bwMode="auto">
          <a:xfrm>
            <a:off x="609600" y="3962401"/>
            <a:ext cx="3505200" cy="2438399"/>
          </a:xfrm>
          <a:prstGeom prst="rect">
            <a:avLst/>
          </a:prstGeom>
          <a:noFill/>
        </p:spPr>
      </p:pic>
      <p:pic>
        <p:nvPicPr>
          <p:cNvPr id="5" name="Picture 4" descr="Image"/>
          <p:cNvPicPr>
            <a:picLocks noChangeAspect="1" noChangeArrowheads="1"/>
          </p:cNvPicPr>
          <p:nvPr/>
        </p:nvPicPr>
        <p:blipFill>
          <a:blip r:embed="rId3" cstate="print"/>
          <a:srcRect r="50253" b="69164"/>
          <a:stretch>
            <a:fillRect/>
          </a:stretch>
        </p:blipFill>
        <p:spPr bwMode="auto">
          <a:xfrm>
            <a:off x="4343400" y="3962400"/>
            <a:ext cx="4077416" cy="2286000"/>
          </a:xfrm>
          <a:prstGeom prst="rect">
            <a:avLst/>
          </a:prstGeom>
          <a:noFill/>
        </p:spPr>
      </p:pic>
      <p:sp>
        <p:nvSpPr>
          <p:cNvPr id="6" name="TextBox 5"/>
          <p:cNvSpPr txBox="1"/>
          <p:nvPr/>
        </p:nvSpPr>
        <p:spPr>
          <a:xfrm>
            <a:off x="838200" y="228601"/>
            <a:ext cx="7516805" cy="584775"/>
          </a:xfrm>
          <a:prstGeom prst="rect">
            <a:avLst/>
          </a:prstGeom>
          <a:noFill/>
        </p:spPr>
        <p:txBody>
          <a:bodyPr wrap="square" rtlCol="0">
            <a:spAutoFit/>
          </a:bodyPr>
          <a:lstStyle/>
          <a:p>
            <a:pPr algn="ctr"/>
            <a:r>
              <a:rPr lang="en-US" sz="3200" b="1" dirty="0" smtClean="0">
                <a:latin typeface="Arial Narrow" pitchFamily="34" charset="0"/>
              </a:rPr>
              <a:t>Cytogenetic Profiles of Myeloma</a:t>
            </a:r>
            <a:endParaRPr lang="en-US" sz="3200" b="1" dirty="0">
              <a:latin typeface="Arial Narrow"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04800" y="914402"/>
          <a:ext cx="8610601" cy="5562597"/>
        </p:xfrm>
        <a:graphic>
          <a:graphicData uri="http://schemas.openxmlformats.org/drawingml/2006/table">
            <a:tbl>
              <a:tblPr/>
              <a:tblGrid>
                <a:gridCol w="1664234"/>
                <a:gridCol w="1519518"/>
                <a:gridCol w="5426849"/>
              </a:tblGrid>
              <a:tr h="471786">
                <a:tc>
                  <a:txBody>
                    <a:bodyPr/>
                    <a:lstStyle/>
                    <a:p>
                      <a:pPr algn="l"/>
                      <a:endParaRPr lang="en-US" sz="1300" dirty="0">
                        <a:latin typeface="Arial Narrow" pitchFamily="34" charset="0"/>
                      </a:endParaRPr>
                    </a:p>
                  </a:txBody>
                  <a:tcPr marL="6280" marR="6280" marT="6280" marB="6280">
                    <a:lnL>
                      <a:noFill/>
                    </a:lnL>
                    <a:lnR>
                      <a:noFill/>
                    </a:lnR>
                    <a:lnT>
                      <a:noFill/>
                    </a:lnT>
                    <a:lnB>
                      <a:noFill/>
                    </a:lnB>
                  </a:tcPr>
                </a:tc>
                <a:tc>
                  <a:txBody>
                    <a:bodyPr/>
                    <a:lstStyle/>
                    <a:p>
                      <a:pPr algn="ctr"/>
                      <a:r>
                        <a:rPr lang="en-US" sz="1300" b="1" u="sng" dirty="0">
                          <a:latin typeface="Arial Narrow" pitchFamily="34" charset="0"/>
                        </a:rPr>
                        <a:t>Percentage</a:t>
                      </a:r>
                      <a:br>
                        <a:rPr lang="en-US" sz="1300" b="1" u="sng" dirty="0">
                          <a:latin typeface="Arial Narrow" pitchFamily="34" charset="0"/>
                        </a:rPr>
                      </a:br>
                      <a:r>
                        <a:rPr lang="en-US" sz="1300" b="1" u="sng" dirty="0">
                          <a:latin typeface="Arial Narrow" pitchFamily="34" charset="0"/>
                        </a:rPr>
                        <a:t>of patients</a:t>
                      </a:r>
                    </a:p>
                  </a:txBody>
                  <a:tcPr marL="6280" marR="6280" marT="6280" marB="6280">
                    <a:lnL>
                      <a:noFill/>
                    </a:lnL>
                    <a:lnR>
                      <a:noFill/>
                    </a:lnR>
                    <a:lnT>
                      <a:noFill/>
                    </a:lnT>
                    <a:lnB>
                      <a:noFill/>
                    </a:lnB>
                  </a:tcPr>
                </a:tc>
                <a:tc>
                  <a:txBody>
                    <a:bodyPr/>
                    <a:lstStyle/>
                    <a:p>
                      <a:pPr algn="l"/>
                      <a:r>
                        <a:rPr lang="en-US" sz="1300" b="1" u="sng" dirty="0">
                          <a:latin typeface="Arial Narrow" pitchFamily="34" charset="0"/>
                        </a:rPr>
                        <a:t>Clinical and laboratory features</a:t>
                      </a:r>
                    </a:p>
                  </a:txBody>
                  <a:tcPr marL="6280" marR="6280" marT="6280" marB="6280">
                    <a:lnL>
                      <a:noFill/>
                    </a:lnL>
                    <a:lnR>
                      <a:noFill/>
                    </a:lnR>
                    <a:lnT>
                      <a:noFill/>
                    </a:lnT>
                    <a:lnB>
                      <a:noFill/>
                    </a:lnB>
                  </a:tcPr>
                </a:tc>
              </a:tr>
              <a:tr h="343817">
                <a:tc>
                  <a:txBody>
                    <a:bodyPr/>
                    <a:lstStyle/>
                    <a:p>
                      <a:pPr algn="l"/>
                      <a:r>
                        <a:rPr lang="en-US" sz="1300" b="1">
                          <a:latin typeface="Arial Narrow" pitchFamily="34" charset="0"/>
                        </a:rPr>
                        <a:t>Hyperdiploid</a:t>
                      </a:r>
                      <a:r>
                        <a:rPr lang="en-US" sz="1300">
                          <a:latin typeface="Arial Narrow" pitchFamily="34" charset="0"/>
                        </a:rPr>
                        <a:t> </a:t>
                      </a:r>
                    </a:p>
                  </a:txBody>
                  <a:tcPr marL="6280" marR="6280" marT="6280" marB="6280">
                    <a:lnL>
                      <a:noFill/>
                    </a:lnL>
                    <a:lnR>
                      <a:noFill/>
                    </a:lnR>
                    <a:lnT>
                      <a:noFill/>
                    </a:lnT>
                    <a:lnB>
                      <a:noFill/>
                    </a:lnB>
                  </a:tcPr>
                </a:tc>
                <a:tc>
                  <a:txBody>
                    <a:bodyPr/>
                    <a:lstStyle/>
                    <a:p>
                      <a:pPr algn="ctr"/>
                      <a:r>
                        <a:rPr lang="en-US" sz="1300" b="1" dirty="0">
                          <a:solidFill>
                            <a:srgbClr val="00B050"/>
                          </a:solidFill>
                          <a:latin typeface="Arial Narrow" pitchFamily="34" charset="0"/>
                        </a:rPr>
                        <a:t>45</a:t>
                      </a:r>
                    </a:p>
                  </a:txBody>
                  <a:tcPr marL="6280" marR="6280" marT="6280" marB="6280">
                    <a:lnL>
                      <a:noFill/>
                    </a:lnL>
                    <a:lnR>
                      <a:noFill/>
                    </a:lnR>
                    <a:lnT>
                      <a:noFill/>
                    </a:lnT>
                    <a:lnB>
                      <a:noFill/>
                    </a:lnB>
                  </a:tcPr>
                </a:tc>
                <a:tc>
                  <a:txBody>
                    <a:bodyPr/>
                    <a:lstStyle/>
                    <a:p>
                      <a:pPr algn="l"/>
                      <a:r>
                        <a:rPr lang="en-US" sz="1300" b="1" dirty="0">
                          <a:solidFill>
                            <a:srgbClr val="00B050"/>
                          </a:solidFill>
                          <a:latin typeface="Arial Narrow" pitchFamily="34" charset="0"/>
                        </a:rPr>
                        <a:t>More favorable, </a:t>
                      </a:r>
                      <a:r>
                        <a:rPr lang="en-US" sz="1300" b="1" dirty="0" err="1">
                          <a:solidFill>
                            <a:srgbClr val="00B050"/>
                          </a:solidFill>
                          <a:latin typeface="Arial Narrow" pitchFamily="34" charset="0"/>
                        </a:rPr>
                        <a:t>IgG</a:t>
                      </a:r>
                      <a:r>
                        <a:rPr lang="en-US" sz="1300" b="1" dirty="0">
                          <a:solidFill>
                            <a:srgbClr val="00B050"/>
                          </a:solidFill>
                          <a:latin typeface="Arial Narrow" pitchFamily="34" charset="0"/>
                        </a:rPr>
                        <a:t>-κ, </a:t>
                      </a:r>
                      <a:r>
                        <a:rPr lang="en-US" sz="1300" b="1" dirty="0" smtClean="0">
                          <a:solidFill>
                            <a:srgbClr val="00B050"/>
                          </a:solidFill>
                          <a:latin typeface="Arial Narrow" pitchFamily="34" charset="0"/>
                        </a:rPr>
                        <a:t>older</a:t>
                      </a:r>
                      <a:r>
                        <a:rPr lang="en-US" sz="1300" b="1" baseline="0" dirty="0" smtClean="0">
                          <a:solidFill>
                            <a:srgbClr val="00B050"/>
                          </a:solidFill>
                          <a:latin typeface="Arial Narrow" pitchFamily="34" charset="0"/>
                        </a:rPr>
                        <a:t> </a:t>
                      </a:r>
                      <a:r>
                        <a:rPr lang="en-US" sz="1300" b="1" dirty="0" smtClean="0">
                          <a:solidFill>
                            <a:srgbClr val="00B050"/>
                          </a:solidFill>
                          <a:latin typeface="Arial Narrow" pitchFamily="34" charset="0"/>
                        </a:rPr>
                        <a:t>patients</a:t>
                      </a:r>
                      <a:r>
                        <a:rPr lang="en-US" sz="1300" b="1" dirty="0">
                          <a:solidFill>
                            <a:srgbClr val="00B050"/>
                          </a:solidFill>
                          <a:latin typeface="Arial Narrow" pitchFamily="34" charset="0"/>
                        </a:rPr>
                        <a:t>.</a:t>
                      </a:r>
                    </a:p>
                  </a:txBody>
                  <a:tcPr marL="6280" marR="6280" marT="6280" marB="6280">
                    <a:lnL>
                      <a:noFill/>
                    </a:lnL>
                    <a:lnR>
                      <a:noFill/>
                    </a:lnR>
                    <a:lnT>
                      <a:noFill/>
                    </a:lnT>
                    <a:lnB>
                      <a:noFill/>
                    </a:lnB>
                  </a:tcPr>
                </a:tc>
              </a:tr>
              <a:tr h="343817">
                <a:tc>
                  <a:txBody>
                    <a:bodyPr/>
                    <a:lstStyle/>
                    <a:p>
                      <a:pPr algn="l"/>
                      <a:r>
                        <a:rPr lang="en-US" sz="1300" b="1">
                          <a:latin typeface="Arial Narrow" pitchFamily="34" charset="0"/>
                        </a:rPr>
                        <a:t>Non-hyperdiploid</a:t>
                      </a:r>
                      <a:r>
                        <a:rPr lang="en-US" sz="1300">
                          <a:latin typeface="Arial Narrow" pitchFamily="34" charset="0"/>
                        </a:rPr>
                        <a:t> </a:t>
                      </a:r>
                    </a:p>
                  </a:txBody>
                  <a:tcPr marL="6280" marR="6280" marT="6280" marB="6280">
                    <a:lnL>
                      <a:noFill/>
                    </a:lnL>
                    <a:lnR>
                      <a:noFill/>
                    </a:lnR>
                    <a:lnT>
                      <a:noFill/>
                    </a:lnT>
                    <a:lnB>
                      <a:noFill/>
                    </a:lnB>
                  </a:tcPr>
                </a:tc>
                <a:tc>
                  <a:txBody>
                    <a:bodyPr/>
                    <a:lstStyle/>
                    <a:p>
                      <a:pPr algn="ctr"/>
                      <a:r>
                        <a:rPr lang="en-US" sz="1300" b="1" dirty="0">
                          <a:solidFill>
                            <a:srgbClr val="FF0000"/>
                          </a:solidFill>
                          <a:latin typeface="Arial Narrow" pitchFamily="34" charset="0"/>
                        </a:rPr>
                        <a:t>40</a:t>
                      </a:r>
                    </a:p>
                  </a:txBody>
                  <a:tcPr marL="6280" marR="6280" marT="6280" marB="6280">
                    <a:lnL>
                      <a:noFill/>
                    </a:lnL>
                    <a:lnR>
                      <a:noFill/>
                    </a:lnR>
                    <a:lnT>
                      <a:noFill/>
                    </a:lnT>
                    <a:lnB>
                      <a:noFill/>
                    </a:lnB>
                  </a:tcPr>
                </a:tc>
                <a:tc>
                  <a:txBody>
                    <a:bodyPr/>
                    <a:lstStyle/>
                    <a:p>
                      <a:pPr algn="l"/>
                      <a:r>
                        <a:rPr lang="en-US" sz="1300" b="1" dirty="0">
                          <a:solidFill>
                            <a:srgbClr val="FF0000"/>
                          </a:solidFill>
                          <a:latin typeface="Arial Narrow" pitchFamily="34" charset="0"/>
                        </a:rPr>
                        <a:t>Aggressive, </a:t>
                      </a:r>
                      <a:r>
                        <a:rPr lang="en-US" sz="1300" b="1" dirty="0" err="1">
                          <a:solidFill>
                            <a:srgbClr val="FF0000"/>
                          </a:solidFill>
                          <a:latin typeface="Arial Narrow" pitchFamily="34" charset="0"/>
                        </a:rPr>
                        <a:t>IgA</a:t>
                      </a:r>
                      <a:r>
                        <a:rPr lang="en-US" sz="1300" b="1" dirty="0">
                          <a:solidFill>
                            <a:srgbClr val="FF0000"/>
                          </a:solidFill>
                          <a:latin typeface="Arial Narrow" pitchFamily="34" charset="0"/>
                        </a:rPr>
                        <a:t>-</a:t>
                      </a:r>
                      <a:r>
                        <a:rPr lang="el-GR" sz="1300" b="1" dirty="0">
                          <a:solidFill>
                            <a:srgbClr val="FF0000"/>
                          </a:solidFill>
                          <a:latin typeface="Arial Narrow" pitchFamily="34" charset="0"/>
                        </a:rPr>
                        <a:t>λ, </a:t>
                      </a:r>
                      <a:r>
                        <a:rPr lang="en-US" sz="1300" b="1" dirty="0" smtClean="0">
                          <a:solidFill>
                            <a:srgbClr val="FF0000"/>
                          </a:solidFill>
                          <a:latin typeface="Arial Narrow" pitchFamily="34" charset="0"/>
                        </a:rPr>
                        <a:t>younger</a:t>
                      </a:r>
                      <a:r>
                        <a:rPr lang="en-US" sz="1300" b="1" baseline="0" dirty="0" smtClean="0">
                          <a:solidFill>
                            <a:srgbClr val="FF0000"/>
                          </a:solidFill>
                          <a:latin typeface="Arial Narrow" pitchFamily="34" charset="0"/>
                        </a:rPr>
                        <a:t> </a:t>
                      </a:r>
                      <a:r>
                        <a:rPr lang="en-US" sz="1300" b="1" dirty="0" smtClean="0">
                          <a:solidFill>
                            <a:srgbClr val="FF0000"/>
                          </a:solidFill>
                          <a:latin typeface="Arial Narrow" pitchFamily="34" charset="0"/>
                        </a:rPr>
                        <a:t>individuals</a:t>
                      </a:r>
                      <a:endParaRPr lang="en-US" sz="1300" b="1" dirty="0">
                        <a:solidFill>
                          <a:srgbClr val="FF0000"/>
                        </a:solidFill>
                        <a:latin typeface="Arial Narrow" pitchFamily="34" charset="0"/>
                      </a:endParaRPr>
                    </a:p>
                  </a:txBody>
                  <a:tcPr marL="6280" marR="6280" marT="6280" marB="6280">
                    <a:lnL>
                      <a:noFill/>
                    </a:lnL>
                    <a:lnR>
                      <a:noFill/>
                    </a:lnR>
                    <a:lnT>
                      <a:noFill/>
                    </a:lnT>
                    <a:lnB>
                      <a:noFill/>
                    </a:lnB>
                  </a:tcPr>
                </a:tc>
              </a:tr>
              <a:tr h="471786">
                <a:tc>
                  <a:txBody>
                    <a:bodyPr/>
                    <a:lstStyle/>
                    <a:p>
                      <a:pPr algn="l"/>
                      <a:r>
                        <a:rPr lang="en-US" sz="1300" dirty="0" err="1">
                          <a:latin typeface="Arial Narrow" pitchFamily="34" charset="0"/>
                        </a:rPr>
                        <a:t>Cyclin</a:t>
                      </a:r>
                      <a:r>
                        <a:rPr lang="en-US" sz="1300" dirty="0">
                          <a:latin typeface="Arial Narrow" pitchFamily="34" charset="0"/>
                        </a:rPr>
                        <a:t> D</a:t>
                      </a:r>
                      <a:br>
                        <a:rPr lang="en-US" sz="1300" dirty="0">
                          <a:latin typeface="Arial Narrow" pitchFamily="34" charset="0"/>
                        </a:rPr>
                      </a:br>
                      <a:r>
                        <a:rPr lang="en-US" sz="1300" dirty="0">
                          <a:latin typeface="Arial Narrow" pitchFamily="34" charset="0"/>
                        </a:rPr>
                        <a:t>translocation</a:t>
                      </a:r>
                    </a:p>
                  </a:txBody>
                  <a:tcPr marL="6280" marR="6280" marT="6280" marB="6280">
                    <a:lnL>
                      <a:noFill/>
                    </a:lnL>
                    <a:lnR>
                      <a:noFill/>
                    </a:lnR>
                    <a:lnT>
                      <a:noFill/>
                    </a:lnT>
                    <a:lnB>
                      <a:noFill/>
                    </a:lnB>
                  </a:tcPr>
                </a:tc>
                <a:tc>
                  <a:txBody>
                    <a:bodyPr/>
                    <a:lstStyle/>
                    <a:p>
                      <a:pPr algn="ctr"/>
                      <a:r>
                        <a:rPr lang="en-US" sz="1300">
                          <a:latin typeface="Arial Narrow" pitchFamily="34" charset="0"/>
                        </a:rPr>
                        <a:t>18</a:t>
                      </a:r>
                    </a:p>
                  </a:txBody>
                  <a:tcPr marL="6280" marR="6280" marT="6280" marB="6280">
                    <a:lnL>
                      <a:noFill/>
                    </a:lnL>
                    <a:lnR>
                      <a:noFill/>
                    </a:lnR>
                    <a:lnT>
                      <a:noFill/>
                    </a:lnT>
                    <a:lnB>
                      <a:noFill/>
                    </a:lnB>
                  </a:tcPr>
                </a:tc>
                <a:tc>
                  <a:txBody>
                    <a:bodyPr/>
                    <a:lstStyle/>
                    <a:p>
                      <a:pPr algn="l"/>
                      <a:endParaRPr lang="en-US" sz="1300" dirty="0">
                        <a:latin typeface="Arial Narrow" pitchFamily="34" charset="0"/>
                      </a:endParaRPr>
                    </a:p>
                  </a:txBody>
                  <a:tcPr marL="6280" marR="6280" marT="6280" marB="6280">
                    <a:lnL>
                      <a:noFill/>
                    </a:lnL>
                    <a:lnR>
                      <a:noFill/>
                    </a:lnR>
                    <a:lnT>
                      <a:noFill/>
                    </a:lnT>
                    <a:lnB>
                      <a:noFill/>
                    </a:lnB>
                  </a:tcPr>
                </a:tc>
              </a:tr>
              <a:tr h="471786">
                <a:tc>
                  <a:txBody>
                    <a:bodyPr/>
                    <a:lstStyle/>
                    <a:p>
                      <a:pPr algn="l"/>
                      <a:r>
                        <a:rPr lang="en-US" sz="1300">
                          <a:latin typeface="Arial Narrow" pitchFamily="34" charset="0"/>
                        </a:rPr>
                        <a:t>t(11;14)(q13;q32)</a:t>
                      </a:r>
                    </a:p>
                  </a:txBody>
                  <a:tcPr marL="6280" marR="6280" marT="6280" marB="6280">
                    <a:lnL>
                      <a:noFill/>
                    </a:lnL>
                    <a:lnR>
                      <a:noFill/>
                    </a:lnR>
                    <a:lnT>
                      <a:noFill/>
                    </a:lnT>
                    <a:lnB>
                      <a:noFill/>
                    </a:lnB>
                  </a:tcPr>
                </a:tc>
                <a:tc>
                  <a:txBody>
                    <a:bodyPr/>
                    <a:lstStyle/>
                    <a:p>
                      <a:pPr algn="ctr"/>
                      <a:r>
                        <a:rPr lang="en-US" sz="1300" b="1" dirty="0">
                          <a:solidFill>
                            <a:srgbClr val="00B050"/>
                          </a:solidFill>
                          <a:latin typeface="Arial Narrow" pitchFamily="34" charset="0"/>
                        </a:rPr>
                        <a:t>16</a:t>
                      </a:r>
                    </a:p>
                  </a:txBody>
                  <a:tcPr marL="6280" marR="6280" marT="6280" marB="6280">
                    <a:lnL>
                      <a:noFill/>
                    </a:lnL>
                    <a:lnR>
                      <a:noFill/>
                    </a:lnR>
                    <a:lnT>
                      <a:noFill/>
                    </a:lnT>
                    <a:lnB>
                      <a:noFill/>
                    </a:lnB>
                  </a:tcPr>
                </a:tc>
                <a:tc>
                  <a:txBody>
                    <a:bodyPr/>
                    <a:lstStyle/>
                    <a:p>
                      <a:pPr algn="l"/>
                      <a:r>
                        <a:rPr lang="en-US" sz="1300" b="1" dirty="0" err="1">
                          <a:solidFill>
                            <a:srgbClr val="00B050"/>
                          </a:solidFill>
                          <a:latin typeface="Arial Narrow" pitchFamily="34" charset="0"/>
                        </a:rPr>
                        <a:t>Upregulation</a:t>
                      </a:r>
                      <a:r>
                        <a:rPr lang="en-US" sz="1300" b="1" dirty="0">
                          <a:solidFill>
                            <a:srgbClr val="00B050"/>
                          </a:solidFill>
                          <a:latin typeface="Arial Narrow" pitchFamily="34" charset="0"/>
                        </a:rPr>
                        <a:t> of CCND1; </a:t>
                      </a:r>
                      <a:r>
                        <a:rPr lang="en-US" sz="1300" b="1" dirty="0" smtClean="0">
                          <a:solidFill>
                            <a:srgbClr val="00B050"/>
                          </a:solidFill>
                          <a:latin typeface="Arial Narrow" pitchFamily="34" charset="0"/>
                        </a:rPr>
                        <a:t>favorable</a:t>
                      </a:r>
                      <a:r>
                        <a:rPr lang="en-US" sz="1300" b="1" baseline="0" dirty="0" smtClean="0">
                          <a:solidFill>
                            <a:srgbClr val="00B050"/>
                          </a:solidFill>
                          <a:latin typeface="Arial Narrow" pitchFamily="34" charset="0"/>
                        </a:rPr>
                        <a:t> </a:t>
                      </a:r>
                      <a:r>
                        <a:rPr lang="en-US" sz="1300" b="1" dirty="0" smtClean="0">
                          <a:solidFill>
                            <a:srgbClr val="00B050"/>
                          </a:solidFill>
                          <a:latin typeface="Arial Narrow" pitchFamily="34" charset="0"/>
                        </a:rPr>
                        <a:t>prognosis</a:t>
                      </a:r>
                      <a:r>
                        <a:rPr lang="en-US" sz="1300" b="1" dirty="0">
                          <a:solidFill>
                            <a:srgbClr val="00B050"/>
                          </a:solidFill>
                          <a:latin typeface="Arial Narrow" pitchFamily="34" charset="0"/>
                        </a:rPr>
                        <a:t>; bone lesions. </a:t>
                      </a:r>
                      <a:r>
                        <a:rPr lang="en-US" sz="1300" b="1" dirty="0" smtClean="0">
                          <a:solidFill>
                            <a:srgbClr val="00B050"/>
                          </a:solidFill>
                          <a:latin typeface="Arial Narrow" pitchFamily="34" charset="0"/>
                        </a:rPr>
                        <a:t>Two</a:t>
                      </a:r>
                      <a:r>
                        <a:rPr lang="en-US" sz="1300" b="1" baseline="0" dirty="0" smtClean="0">
                          <a:solidFill>
                            <a:srgbClr val="00B050"/>
                          </a:solidFill>
                          <a:latin typeface="Arial Narrow" pitchFamily="34" charset="0"/>
                        </a:rPr>
                        <a:t> </a:t>
                      </a:r>
                      <a:r>
                        <a:rPr lang="en-US" sz="1300" b="1" dirty="0" smtClean="0">
                          <a:solidFill>
                            <a:srgbClr val="00B050"/>
                          </a:solidFill>
                          <a:latin typeface="Arial Narrow" pitchFamily="34" charset="0"/>
                        </a:rPr>
                        <a:t>subtypes </a:t>
                      </a:r>
                      <a:r>
                        <a:rPr lang="en-US" sz="1300" b="1" dirty="0">
                          <a:solidFill>
                            <a:srgbClr val="00B050"/>
                          </a:solidFill>
                          <a:latin typeface="Arial Narrow" pitchFamily="34" charset="0"/>
                        </a:rPr>
                        <a:t>by </a:t>
                      </a:r>
                      <a:r>
                        <a:rPr lang="en-US" sz="1300" b="1" dirty="0" smtClean="0">
                          <a:solidFill>
                            <a:srgbClr val="00B050"/>
                          </a:solidFill>
                          <a:latin typeface="Arial Narrow" pitchFamily="34" charset="0"/>
                        </a:rPr>
                        <a:t>GEP; CD20+</a:t>
                      </a:r>
                      <a:r>
                        <a:rPr lang="en-US" sz="1300" b="1" baseline="0" dirty="0" smtClean="0">
                          <a:solidFill>
                            <a:srgbClr val="00B050"/>
                          </a:solidFill>
                          <a:latin typeface="Arial Narrow" pitchFamily="34" charset="0"/>
                        </a:rPr>
                        <a:t> in one subset</a:t>
                      </a:r>
                      <a:endParaRPr lang="en-US" sz="1300" b="1" dirty="0">
                        <a:solidFill>
                          <a:srgbClr val="00B050"/>
                        </a:solidFill>
                        <a:latin typeface="Arial Narrow" pitchFamily="34" charset="0"/>
                      </a:endParaRPr>
                    </a:p>
                  </a:txBody>
                  <a:tcPr marL="6280" marR="6280" marT="6280" marB="6280">
                    <a:lnL>
                      <a:noFill/>
                    </a:lnL>
                    <a:lnR>
                      <a:noFill/>
                    </a:lnR>
                    <a:lnT>
                      <a:noFill/>
                    </a:lnT>
                    <a:lnB>
                      <a:noFill/>
                    </a:lnB>
                  </a:tcPr>
                </a:tc>
              </a:tr>
              <a:tr h="243141">
                <a:tc>
                  <a:txBody>
                    <a:bodyPr/>
                    <a:lstStyle/>
                    <a:p>
                      <a:pPr algn="l"/>
                      <a:r>
                        <a:rPr lang="en-US" sz="1300">
                          <a:latin typeface="Arial Narrow" pitchFamily="34" charset="0"/>
                        </a:rPr>
                        <a:t>t(6;14q)(p21;32)</a:t>
                      </a:r>
                    </a:p>
                  </a:txBody>
                  <a:tcPr marL="6280" marR="6280" marT="6280" marB="6280">
                    <a:lnL>
                      <a:noFill/>
                    </a:lnL>
                    <a:lnR>
                      <a:noFill/>
                    </a:lnR>
                    <a:lnT>
                      <a:noFill/>
                    </a:lnT>
                    <a:lnB>
                      <a:noFill/>
                    </a:lnB>
                  </a:tcPr>
                </a:tc>
                <a:tc>
                  <a:txBody>
                    <a:bodyPr/>
                    <a:lstStyle/>
                    <a:p>
                      <a:pPr algn="ctr"/>
                      <a:r>
                        <a:rPr lang="en-US" sz="1300">
                          <a:latin typeface="Arial Narrow" pitchFamily="34" charset="0"/>
                        </a:rPr>
                        <a:t>2</a:t>
                      </a:r>
                    </a:p>
                  </a:txBody>
                  <a:tcPr marL="6280" marR="6280" marT="6280" marB="6280">
                    <a:lnL>
                      <a:noFill/>
                    </a:lnL>
                    <a:lnR>
                      <a:noFill/>
                    </a:lnR>
                    <a:lnT>
                      <a:noFill/>
                    </a:lnT>
                    <a:lnB>
                      <a:noFill/>
                    </a:lnB>
                  </a:tcPr>
                </a:tc>
                <a:tc>
                  <a:txBody>
                    <a:bodyPr/>
                    <a:lstStyle/>
                    <a:p>
                      <a:pPr algn="l"/>
                      <a:r>
                        <a:rPr lang="en-US" sz="1300">
                          <a:latin typeface="Arial Narrow" pitchFamily="34" charset="0"/>
                        </a:rPr>
                        <a:t>Probably same as CCND1</a:t>
                      </a:r>
                    </a:p>
                  </a:txBody>
                  <a:tcPr marL="6280" marR="6280" marT="6280" marB="6280">
                    <a:lnL>
                      <a:noFill/>
                    </a:lnL>
                    <a:lnR>
                      <a:noFill/>
                    </a:lnR>
                    <a:lnT>
                      <a:noFill/>
                    </a:lnT>
                    <a:lnB>
                      <a:noFill/>
                    </a:lnB>
                  </a:tcPr>
                </a:tc>
              </a:tr>
              <a:tr h="243141">
                <a:tc>
                  <a:txBody>
                    <a:bodyPr/>
                    <a:lstStyle/>
                    <a:p>
                      <a:pPr algn="l"/>
                      <a:r>
                        <a:rPr lang="en-US" sz="1300">
                          <a:latin typeface="Arial Narrow" pitchFamily="34" charset="0"/>
                        </a:rPr>
                        <a:t>t(12;14)(p13;q32)</a:t>
                      </a:r>
                    </a:p>
                  </a:txBody>
                  <a:tcPr marL="6280" marR="6280" marT="6280" marB="6280">
                    <a:lnL>
                      <a:noFill/>
                    </a:lnL>
                    <a:lnR>
                      <a:noFill/>
                    </a:lnR>
                    <a:lnT>
                      <a:noFill/>
                    </a:lnT>
                    <a:lnB>
                      <a:noFill/>
                    </a:lnB>
                  </a:tcPr>
                </a:tc>
                <a:tc>
                  <a:txBody>
                    <a:bodyPr/>
                    <a:lstStyle/>
                    <a:p>
                      <a:pPr algn="ctr"/>
                      <a:r>
                        <a:rPr lang="en-US" sz="1300">
                          <a:latin typeface="Arial Narrow" pitchFamily="34" charset="0"/>
                        </a:rPr>
                        <a:t>&lt;1</a:t>
                      </a:r>
                    </a:p>
                  </a:txBody>
                  <a:tcPr marL="6280" marR="6280" marT="6280" marB="6280">
                    <a:lnL>
                      <a:noFill/>
                    </a:lnL>
                    <a:lnR>
                      <a:noFill/>
                    </a:lnR>
                    <a:lnT>
                      <a:noFill/>
                    </a:lnT>
                    <a:lnB>
                      <a:noFill/>
                    </a:lnB>
                  </a:tcPr>
                </a:tc>
                <a:tc>
                  <a:txBody>
                    <a:bodyPr/>
                    <a:lstStyle/>
                    <a:p>
                      <a:pPr algn="l"/>
                      <a:r>
                        <a:rPr lang="en-US" sz="1300">
                          <a:latin typeface="Arial Narrow" pitchFamily="34" charset="0"/>
                        </a:rPr>
                        <a:t>Rare</a:t>
                      </a:r>
                    </a:p>
                  </a:txBody>
                  <a:tcPr marL="6280" marR="6280" marT="6280" marB="6280">
                    <a:lnL>
                      <a:noFill/>
                    </a:lnL>
                    <a:lnR>
                      <a:noFill/>
                    </a:lnR>
                    <a:lnT>
                      <a:noFill/>
                    </a:lnT>
                    <a:lnB>
                      <a:noFill/>
                    </a:lnB>
                  </a:tcPr>
                </a:tc>
              </a:tr>
              <a:tr h="471786">
                <a:tc>
                  <a:txBody>
                    <a:bodyPr/>
                    <a:lstStyle/>
                    <a:p>
                      <a:pPr algn="l"/>
                      <a:r>
                        <a:rPr lang="en-US" sz="1300">
                          <a:latin typeface="Arial Narrow" pitchFamily="34" charset="0"/>
                        </a:rPr>
                        <a:t>MMSET</a:t>
                      </a:r>
                      <a:br>
                        <a:rPr lang="en-US" sz="1300">
                          <a:latin typeface="Arial Narrow" pitchFamily="34" charset="0"/>
                        </a:rPr>
                      </a:br>
                      <a:r>
                        <a:rPr lang="en-US" sz="1300">
                          <a:latin typeface="Arial Narrow" pitchFamily="34" charset="0"/>
                        </a:rPr>
                        <a:t>translocation</a:t>
                      </a:r>
                    </a:p>
                  </a:txBody>
                  <a:tcPr marL="6280" marR="6280" marT="6280" marB="6280">
                    <a:lnL>
                      <a:noFill/>
                    </a:lnL>
                    <a:lnR>
                      <a:noFill/>
                    </a:lnR>
                    <a:lnT>
                      <a:noFill/>
                    </a:lnT>
                    <a:lnB>
                      <a:noFill/>
                    </a:lnB>
                  </a:tcPr>
                </a:tc>
                <a:tc>
                  <a:txBody>
                    <a:bodyPr/>
                    <a:lstStyle/>
                    <a:p>
                      <a:pPr algn="ctr"/>
                      <a:r>
                        <a:rPr lang="en-US" sz="1300">
                          <a:latin typeface="Arial Narrow" pitchFamily="34" charset="0"/>
                        </a:rPr>
                        <a:t>15</a:t>
                      </a:r>
                    </a:p>
                  </a:txBody>
                  <a:tcPr marL="6280" marR="6280" marT="6280" marB="6280">
                    <a:lnL>
                      <a:noFill/>
                    </a:lnL>
                    <a:lnR>
                      <a:noFill/>
                    </a:lnR>
                    <a:lnT>
                      <a:noFill/>
                    </a:lnT>
                    <a:lnB>
                      <a:noFill/>
                    </a:lnB>
                  </a:tcPr>
                </a:tc>
                <a:tc>
                  <a:txBody>
                    <a:bodyPr/>
                    <a:lstStyle/>
                    <a:p>
                      <a:pPr algn="l"/>
                      <a:endParaRPr lang="en-US" sz="1300">
                        <a:latin typeface="Arial Narrow" pitchFamily="34" charset="0"/>
                      </a:endParaRPr>
                    </a:p>
                  </a:txBody>
                  <a:tcPr marL="6280" marR="6280" marT="6280" marB="6280">
                    <a:lnL>
                      <a:noFill/>
                    </a:lnL>
                    <a:lnR>
                      <a:noFill/>
                    </a:lnR>
                    <a:lnT>
                      <a:noFill/>
                    </a:lnT>
                    <a:lnB>
                      <a:noFill/>
                    </a:lnB>
                  </a:tcPr>
                </a:tc>
              </a:tr>
              <a:tr h="700432">
                <a:tc>
                  <a:txBody>
                    <a:bodyPr/>
                    <a:lstStyle/>
                    <a:p>
                      <a:pPr algn="l"/>
                      <a:r>
                        <a:rPr lang="en-US" sz="1300" b="1">
                          <a:solidFill>
                            <a:srgbClr val="FF0000"/>
                          </a:solidFill>
                          <a:latin typeface="Arial Narrow" pitchFamily="34" charset="0"/>
                        </a:rPr>
                        <a:t>t(4;14)(p16;q32)</a:t>
                      </a:r>
                    </a:p>
                  </a:txBody>
                  <a:tcPr marL="6280" marR="6280" marT="6280" marB="6280">
                    <a:lnL>
                      <a:noFill/>
                    </a:lnL>
                    <a:lnR>
                      <a:noFill/>
                    </a:lnR>
                    <a:lnT>
                      <a:noFill/>
                    </a:lnT>
                    <a:lnB>
                      <a:noFill/>
                    </a:lnB>
                  </a:tcPr>
                </a:tc>
                <a:tc>
                  <a:txBody>
                    <a:bodyPr/>
                    <a:lstStyle/>
                    <a:p>
                      <a:pPr algn="ctr"/>
                      <a:r>
                        <a:rPr lang="en-US" sz="1300" b="1" dirty="0">
                          <a:solidFill>
                            <a:srgbClr val="FF0000"/>
                          </a:solidFill>
                          <a:latin typeface="Arial Narrow" pitchFamily="34" charset="0"/>
                        </a:rPr>
                        <a:t>15</a:t>
                      </a:r>
                    </a:p>
                  </a:txBody>
                  <a:tcPr marL="6280" marR="6280" marT="6280" marB="6280">
                    <a:lnL>
                      <a:noFill/>
                    </a:lnL>
                    <a:lnR>
                      <a:noFill/>
                    </a:lnR>
                    <a:lnT>
                      <a:noFill/>
                    </a:lnT>
                    <a:lnB>
                      <a:noFill/>
                    </a:lnB>
                  </a:tcPr>
                </a:tc>
                <a:tc>
                  <a:txBody>
                    <a:bodyPr/>
                    <a:lstStyle/>
                    <a:p>
                      <a:pPr algn="l"/>
                      <a:r>
                        <a:rPr lang="en-US" sz="1300" b="1" dirty="0" err="1">
                          <a:solidFill>
                            <a:srgbClr val="FF0000"/>
                          </a:solidFill>
                          <a:latin typeface="Arial Narrow" pitchFamily="34" charset="0"/>
                        </a:rPr>
                        <a:t>Upregulation</a:t>
                      </a:r>
                      <a:r>
                        <a:rPr lang="en-US" sz="1300" b="1" dirty="0">
                          <a:solidFill>
                            <a:srgbClr val="FF0000"/>
                          </a:solidFill>
                          <a:latin typeface="Arial Narrow" pitchFamily="34" charset="0"/>
                        </a:rPr>
                        <a:t> of </a:t>
                      </a:r>
                      <a:r>
                        <a:rPr lang="en-US" sz="1300" b="1" dirty="0" smtClean="0">
                          <a:solidFill>
                            <a:srgbClr val="FF0000"/>
                          </a:solidFill>
                          <a:latin typeface="Arial Narrow" pitchFamily="34" charset="0"/>
                        </a:rPr>
                        <a:t>MMSET;</a:t>
                      </a:r>
                      <a:r>
                        <a:rPr lang="en-US" sz="1300" b="1" baseline="0" dirty="0" smtClean="0">
                          <a:solidFill>
                            <a:srgbClr val="FF0000"/>
                          </a:solidFill>
                          <a:latin typeface="Arial Narrow" pitchFamily="34" charset="0"/>
                        </a:rPr>
                        <a:t> </a:t>
                      </a:r>
                      <a:r>
                        <a:rPr lang="en-US" sz="1300" b="1" dirty="0" err="1" smtClean="0">
                          <a:solidFill>
                            <a:srgbClr val="FF0000"/>
                          </a:solidFill>
                          <a:latin typeface="Arial Narrow" pitchFamily="34" charset="0"/>
                        </a:rPr>
                        <a:t>upregulation</a:t>
                      </a:r>
                      <a:r>
                        <a:rPr lang="en-US" sz="1300" b="1" dirty="0" smtClean="0">
                          <a:solidFill>
                            <a:srgbClr val="FF0000"/>
                          </a:solidFill>
                          <a:latin typeface="Arial Narrow" pitchFamily="34" charset="0"/>
                        </a:rPr>
                        <a:t> </a:t>
                      </a:r>
                      <a:r>
                        <a:rPr lang="en-US" sz="1300" b="1" dirty="0">
                          <a:solidFill>
                            <a:srgbClr val="FF0000"/>
                          </a:solidFill>
                          <a:latin typeface="Arial Narrow" pitchFamily="34" charset="0"/>
                        </a:rPr>
                        <a:t>of FGFR3 in 75%</a:t>
                      </a:r>
                      <a:br>
                        <a:rPr lang="en-US" sz="1300" b="1" dirty="0">
                          <a:solidFill>
                            <a:srgbClr val="FF0000"/>
                          </a:solidFill>
                          <a:latin typeface="Arial Narrow" pitchFamily="34" charset="0"/>
                        </a:rPr>
                      </a:br>
                      <a:r>
                        <a:rPr lang="en-US" sz="1300" b="1" dirty="0">
                          <a:solidFill>
                            <a:srgbClr val="FF0000"/>
                          </a:solidFill>
                          <a:latin typeface="Arial Narrow" pitchFamily="34" charset="0"/>
                        </a:rPr>
                        <a:t>unfavorable prognosis </a:t>
                      </a:r>
                      <a:r>
                        <a:rPr lang="en-US" sz="1300" b="1" dirty="0" smtClean="0">
                          <a:solidFill>
                            <a:srgbClr val="FF0000"/>
                          </a:solidFill>
                          <a:latin typeface="Arial Narrow" pitchFamily="34" charset="0"/>
                        </a:rPr>
                        <a:t>with</a:t>
                      </a:r>
                      <a:r>
                        <a:rPr lang="en-US" sz="1300" b="1" baseline="0" dirty="0" smtClean="0">
                          <a:solidFill>
                            <a:srgbClr val="FF0000"/>
                          </a:solidFill>
                          <a:latin typeface="Arial Narrow" pitchFamily="34" charset="0"/>
                        </a:rPr>
                        <a:t> </a:t>
                      </a:r>
                      <a:r>
                        <a:rPr lang="en-US" sz="1300" b="1" dirty="0" smtClean="0">
                          <a:solidFill>
                            <a:srgbClr val="FF0000"/>
                          </a:solidFill>
                          <a:latin typeface="Arial Narrow" pitchFamily="34" charset="0"/>
                        </a:rPr>
                        <a:t>conventional </a:t>
                      </a:r>
                      <a:r>
                        <a:rPr lang="en-US" sz="1300" b="1" dirty="0">
                          <a:solidFill>
                            <a:srgbClr val="FF0000"/>
                          </a:solidFill>
                          <a:latin typeface="Arial Narrow" pitchFamily="34" charset="0"/>
                        </a:rPr>
                        <a:t>therapy; bone </a:t>
                      </a:r>
                      <a:r>
                        <a:rPr lang="en-US" sz="1300" b="1" dirty="0" smtClean="0">
                          <a:solidFill>
                            <a:srgbClr val="FF0000"/>
                          </a:solidFill>
                          <a:latin typeface="Arial Narrow" pitchFamily="34" charset="0"/>
                        </a:rPr>
                        <a:t>lesions</a:t>
                      </a:r>
                      <a:r>
                        <a:rPr lang="en-US" sz="1300" b="1" baseline="0" dirty="0" smtClean="0">
                          <a:solidFill>
                            <a:srgbClr val="FF0000"/>
                          </a:solidFill>
                          <a:latin typeface="Arial Narrow" pitchFamily="34" charset="0"/>
                        </a:rPr>
                        <a:t> </a:t>
                      </a:r>
                      <a:r>
                        <a:rPr lang="en-US" sz="1300" b="1" dirty="0" smtClean="0">
                          <a:solidFill>
                            <a:srgbClr val="FF0000"/>
                          </a:solidFill>
                          <a:latin typeface="Arial Narrow" pitchFamily="34" charset="0"/>
                        </a:rPr>
                        <a:t>less </a:t>
                      </a:r>
                      <a:r>
                        <a:rPr lang="en-US" sz="1300" b="1" dirty="0">
                          <a:solidFill>
                            <a:srgbClr val="FF0000"/>
                          </a:solidFill>
                          <a:latin typeface="Arial Narrow" pitchFamily="34" charset="0"/>
                        </a:rPr>
                        <a:t>frequent</a:t>
                      </a:r>
                    </a:p>
                  </a:txBody>
                  <a:tcPr marL="6280" marR="6280" marT="6280" marB="6280">
                    <a:lnL>
                      <a:noFill/>
                    </a:lnL>
                    <a:lnR>
                      <a:noFill/>
                    </a:lnR>
                    <a:lnT>
                      <a:noFill/>
                    </a:lnT>
                    <a:lnB>
                      <a:noFill/>
                    </a:lnB>
                  </a:tcPr>
                </a:tc>
              </a:tr>
              <a:tr h="243141">
                <a:tc>
                  <a:txBody>
                    <a:bodyPr/>
                    <a:lstStyle/>
                    <a:p>
                      <a:pPr algn="l"/>
                      <a:r>
                        <a:rPr lang="en-US" sz="1300" b="1">
                          <a:solidFill>
                            <a:srgbClr val="FF0000"/>
                          </a:solidFill>
                          <a:latin typeface="Arial Narrow" pitchFamily="34" charset="0"/>
                        </a:rPr>
                        <a:t>MAF translocation</a:t>
                      </a:r>
                    </a:p>
                  </a:txBody>
                  <a:tcPr marL="6280" marR="6280" marT="6280" marB="6280">
                    <a:lnL>
                      <a:noFill/>
                    </a:lnL>
                    <a:lnR>
                      <a:noFill/>
                    </a:lnR>
                    <a:lnT>
                      <a:noFill/>
                    </a:lnT>
                    <a:lnB>
                      <a:noFill/>
                    </a:lnB>
                  </a:tcPr>
                </a:tc>
                <a:tc>
                  <a:txBody>
                    <a:bodyPr/>
                    <a:lstStyle/>
                    <a:p>
                      <a:pPr algn="ctr"/>
                      <a:r>
                        <a:rPr lang="en-US" sz="1300" b="1">
                          <a:solidFill>
                            <a:srgbClr val="FF0000"/>
                          </a:solidFill>
                          <a:latin typeface="Arial Narrow" pitchFamily="34" charset="0"/>
                        </a:rPr>
                        <a:t>8</a:t>
                      </a:r>
                    </a:p>
                  </a:txBody>
                  <a:tcPr marL="6280" marR="6280" marT="6280" marB="6280">
                    <a:lnL>
                      <a:noFill/>
                    </a:lnL>
                    <a:lnR>
                      <a:noFill/>
                    </a:lnR>
                    <a:lnT>
                      <a:noFill/>
                    </a:lnT>
                    <a:lnB>
                      <a:noFill/>
                    </a:lnB>
                  </a:tcPr>
                </a:tc>
                <a:tc>
                  <a:txBody>
                    <a:bodyPr/>
                    <a:lstStyle/>
                    <a:p>
                      <a:pPr algn="l"/>
                      <a:r>
                        <a:rPr lang="en-US" sz="1300" b="1" dirty="0">
                          <a:solidFill>
                            <a:srgbClr val="FF0000"/>
                          </a:solidFill>
                          <a:latin typeface="Arial Narrow" pitchFamily="34" charset="0"/>
                        </a:rPr>
                        <a:t>Aggressive</a:t>
                      </a:r>
                    </a:p>
                  </a:txBody>
                  <a:tcPr marL="6280" marR="6280" marT="6280" marB="6280">
                    <a:lnL>
                      <a:noFill/>
                    </a:lnL>
                    <a:lnR>
                      <a:noFill/>
                    </a:lnR>
                    <a:lnT>
                      <a:noFill/>
                    </a:lnT>
                    <a:lnB>
                      <a:noFill/>
                    </a:lnB>
                  </a:tcPr>
                </a:tc>
              </a:tr>
              <a:tr h="343817">
                <a:tc>
                  <a:txBody>
                    <a:bodyPr/>
                    <a:lstStyle/>
                    <a:p>
                      <a:pPr algn="l"/>
                      <a:r>
                        <a:rPr lang="en-US" sz="1300">
                          <a:latin typeface="Arial Narrow" pitchFamily="34" charset="0"/>
                        </a:rPr>
                        <a:t>t(14;16)(q32;q23)</a:t>
                      </a:r>
                    </a:p>
                  </a:txBody>
                  <a:tcPr marL="6280" marR="6280" marT="6280" marB="6280">
                    <a:lnL>
                      <a:noFill/>
                    </a:lnL>
                    <a:lnR>
                      <a:noFill/>
                    </a:lnR>
                    <a:lnT>
                      <a:noFill/>
                    </a:lnT>
                    <a:lnB>
                      <a:noFill/>
                    </a:lnB>
                  </a:tcPr>
                </a:tc>
                <a:tc>
                  <a:txBody>
                    <a:bodyPr/>
                    <a:lstStyle/>
                    <a:p>
                      <a:pPr algn="ctr"/>
                      <a:r>
                        <a:rPr lang="en-US" sz="1300">
                          <a:latin typeface="Arial Narrow" pitchFamily="34" charset="0"/>
                        </a:rPr>
                        <a:t>5</a:t>
                      </a:r>
                    </a:p>
                  </a:txBody>
                  <a:tcPr marL="6280" marR="6280" marT="6280" marB="6280">
                    <a:lnL>
                      <a:noFill/>
                    </a:lnL>
                    <a:lnR>
                      <a:noFill/>
                    </a:lnR>
                    <a:lnT>
                      <a:noFill/>
                    </a:lnT>
                    <a:lnB>
                      <a:noFill/>
                    </a:lnB>
                  </a:tcPr>
                </a:tc>
                <a:tc>
                  <a:txBody>
                    <a:bodyPr/>
                    <a:lstStyle/>
                    <a:p>
                      <a:pPr algn="l"/>
                      <a:r>
                        <a:rPr lang="en-US" sz="1300" dirty="0">
                          <a:latin typeface="Arial Narrow" pitchFamily="34" charset="0"/>
                        </a:rPr>
                        <a:t>Confirmed as aggressive by </a:t>
                      </a:r>
                      <a:r>
                        <a:rPr lang="en-US" sz="1300" dirty="0" smtClean="0">
                          <a:latin typeface="Arial Narrow" pitchFamily="34" charset="0"/>
                        </a:rPr>
                        <a:t>at</a:t>
                      </a:r>
                      <a:r>
                        <a:rPr lang="en-US" sz="1300" baseline="0" dirty="0" smtClean="0">
                          <a:latin typeface="Arial Narrow" pitchFamily="34" charset="0"/>
                        </a:rPr>
                        <a:t> </a:t>
                      </a:r>
                      <a:r>
                        <a:rPr lang="en-US" sz="1300" dirty="0" smtClean="0">
                          <a:latin typeface="Arial Narrow" pitchFamily="34" charset="0"/>
                        </a:rPr>
                        <a:t>least </a:t>
                      </a:r>
                      <a:r>
                        <a:rPr lang="en-US" sz="1300" dirty="0">
                          <a:latin typeface="Arial Narrow" pitchFamily="34" charset="0"/>
                        </a:rPr>
                        <a:t>two series</a:t>
                      </a:r>
                    </a:p>
                  </a:txBody>
                  <a:tcPr marL="6280" marR="6280" marT="6280" marB="6280">
                    <a:lnL>
                      <a:noFill/>
                    </a:lnL>
                    <a:lnR>
                      <a:noFill/>
                    </a:lnR>
                    <a:lnT>
                      <a:noFill/>
                    </a:lnT>
                    <a:lnB>
                      <a:noFill/>
                    </a:lnB>
                  </a:tcPr>
                </a:tc>
              </a:tr>
              <a:tr h="343817">
                <a:tc>
                  <a:txBody>
                    <a:bodyPr/>
                    <a:lstStyle/>
                    <a:p>
                      <a:pPr algn="l"/>
                      <a:r>
                        <a:rPr lang="en-US" sz="1300">
                          <a:latin typeface="Arial Narrow" pitchFamily="34" charset="0"/>
                        </a:rPr>
                        <a:t>t(14;20)(q32;q11)</a:t>
                      </a:r>
                    </a:p>
                  </a:txBody>
                  <a:tcPr marL="6280" marR="6280" marT="6280" marB="6280">
                    <a:lnL>
                      <a:noFill/>
                    </a:lnL>
                    <a:lnR>
                      <a:noFill/>
                    </a:lnR>
                    <a:lnT>
                      <a:noFill/>
                    </a:lnT>
                    <a:lnB>
                      <a:noFill/>
                    </a:lnB>
                  </a:tcPr>
                </a:tc>
                <a:tc>
                  <a:txBody>
                    <a:bodyPr/>
                    <a:lstStyle/>
                    <a:p>
                      <a:pPr algn="ctr"/>
                      <a:r>
                        <a:rPr lang="en-US" sz="1300">
                          <a:latin typeface="Arial Narrow" pitchFamily="34" charset="0"/>
                        </a:rPr>
                        <a:t>2</a:t>
                      </a:r>
                    </a:p>
                  </a:txBody>
                  <a:tcPr marL="6280" marR="6280" marT="6280" marB="6280">
                    <a:lnL>
                      <a:noFill/>
                    </a:lnL>
                    <a:lnR>
                      <a:noFill/>
                    </a:lnR>
                    <a:lnT>
                      <a:noFill/>
                    </a:lnT>
                    <a:lnB>
                      <a:noFill/>
                    </a:lnB>
                  </a:tcPr>
                </a:tc>
                <a:tc>
                  <a:txBody>
                    <a:bodyPr/>
                    <a:lstStyle/>
                    <a:p>
                      <a:pPr algn="l"/>
                      <a:r>
                        <a:rPr lang="en-US" sz="1300" dirty="0">
                          <a:latin typeface="Arial Narrow" pitchFamily="34" charset="0"/>
                        </a:rPr>
                        <a:t>One series shows more </a:t>
                      </a:r>
                      <a:r>
                        <a:rPr lang="en-US" sz="1300" dirty="0" smtClean="0">
                          <a:latin typeface="Arial Narrow" pitchFamily="34" charset="0"/>
                        </a:rPr>
                        <a:t>aggressive</a:t>
                      </a:r>
                      <a:r>
                        <a:rPr lang="en-US" sz="1300" baseline="0" dirty="0" smtClean="0">
                          <a:latin typeface="Arial Narrow" pitchFamily="34" charset="0"/>
                        </a:rPr>
                        <a:t> </a:t>
                      </a:r>
                      <a:r>
                        <a:rPr lang="en-US" sz="1300" dirty="0" smtClean="0">
                          <a:latin typeface="Arial Narrow" pitchFamily="34" charset="0"/>
                        </a:rPr>
                        <a:t>disease</a:t>
                      </a:r>
                      <a:r>
                        <a:rPr lang="en-US" sz="1300" dirty="0">
                          <a:latin typeface="Arial Narrow" pitchFamily="34" charset="0"/>
                        </a:rPr>
                        <a:t>.</a:t>
                      </a:r>
                    </a:p>
                  </a:txBody>
                  <a:tcPr marL="6280" marR="6280" marT="6280" marB="6280">
                    <a:lnL>
                      <a:noFill/>
                    </a:lnL>
                    <a:lnR>
                      <a:noFill/>
                    </a:lnR>
                    <a:lnT>
                      <a:noFill/>
                    </a:lnT>
                    <a:lnB>
                      <a:noFill/>
                    </a:lnB>
                  </a:tcPr>
                </a:tc>
              </a:tr>
              <a:tr h="453672">
                <a:tc>
                  <a:txBody>
                    <a:bodyPr/>
                    <a:lstStyle/>
                    <a:p>
                      <a:pPr algn="l"/>
                      <a:r>
                        <a:rPr lang="en-US" sz="1300">
                          <a:latin typeface="Arial Narrow" pitchFamily="34" charset="0"/>
                        </a:rPr>
                        <a:t>t(8;14)(q24;q32)</a:t>
                      </a:r>
                    </a:p>
                  </a:txBody>
                  <a:tcPr marL="6280" marR="6280" marT="6280" marB="6280">
                    <a:lnL>
                      <a:noFill/>
                    </a:lnL>
                    <a:lnR>
                      <a:noFill/>
                    </a:lnR>
                    <a:lnT>
                      <a:noFill/>
                    </a:lnT>
                    <a:lnB>
                      <a:noFill/>
                    </a:lnB>
                  </a:tcPr>
                </a:tc>
                <a:tc>
                  <a:txBody>
                    <a:bodyPr/>
                    <a:lstStyle/>
                    <a:p>
                      <a:pPr algn="ctr"/>
                      <a:r>
                        <a:rPr lang="en-US" sz="1300">
                          <a:latin typeface="Arial Narrow" pitchFamily="34" charset="0"/>
                        </a:rPr>
                        <a:t>1</a:t>
                      </a:r>
                    </a:p>
                  </a:txBody>
                  <a:tcPr marL="6280" marR="6280" marT="6280" marB="6280">
                    <a:lnL>
                      <a:noFill/>
                    </a:lnL>
                    <a:lnR>
                      <a:noFill/>
                    </a:lnR>
                    <a:lnT>
                      <a:noFill/>
                    </a:lnT>
                    <a:lnB>
                      <a:noFill/>
                    </a:lnB>
                  </a:tcPr>
                </a:tc>
                <a:tc>
                  <a:txBody>
                    <a:bodyPr/>
                    <a:lstStyle/>
                    <a:p>
                      <a:pPr algn="l"/>
                      <a:r>
                        <a:rPr lang="en-US" sz="1300" dirty="0">
                          <a:latin typeface="Arial Narrow" pitchFamily="34" charset="0"/>
                        </a:rPr>
                        <a:t>Unknown effect on outcome </a:t>
                      </a:r>
                      <a:r>
                        <a:rPr lang="en-US" sz="1300" dirty="0" smtClean="0">
                          <a:latin typeface="Arial Narrow" pitchFamily="34" charset="0"/>
                        </a:rPr>
                        <a:t>but</a:t>
                      </a:r>
                      <a:r>
                        <a:rPr lang="en-US" sz="1300" baseline="0" dirty="0" smtClean="0">
                          <a:latin typeface="Arial Narrow" pitchFamily="34" charset="0"/>
                        </a:rPr>
                        <a:t> </a:t>
                      </a:r>
                      <a:r>
                        <a:rPr lang="en-US" sz="1300" dirty="0" smtClean="0">
                          <a:latin typeface="Arial Narrow" pitchFamily="34" charset="0"/>
                        </a:rPr>
                        <a:t>presumed </a:t>
                      </a:r>
                      <a:r>
                        <a:rPr lang="en-US" sz="1300" dirty="0">
                          <a:latin typeface="Arial Narrow" pitchFamily="34" charset="0"/>
                        </a:rPr>
                        <a:t>aggressive.</a:t>
                      </a:r>
                    </a:p>
                  </a:txBody>
                  <a:tcPr marL="6280" marR="6280" marT="6280" marB="6280">
                    <a:lnL>
                      <a:noFill/>
                    </a:lnL>
                    <a:lnR>
                      <a:noFill/>
                    </a:lnR>
                    <a:lnT>
                      <a:noFill/>
                    </a:lnT>
                    <a:lnB>
                      <a:noFill/>
                    </a:lnB>
                  </a:tcPr>
                </a:tc>
              </a:tr>
              <a:tr h="416658">
                <a:tc>
                  <a:txBody>
                    <a:bodyPr/>
                    <a:lstStyle/>
                    <a:p>
                      <a:pPr algn="l"/>
                      <a:r>
                        <a:rPr lang="en-US" sz="1300" b="1">
                          <a:latin typeface="Arial Narrow" pitchFamily="34" charset="0"/>
                        </a:rPr>
                        <a:t>Unclassified (other)</a:t>
                      </a:r>
                      <a:r>
                        <a:rPr lang="en-US" sz="1300">
                          <a:latin typeface="Arial Narrow" pitchFamily="34" charset="0"/>
                        </a:rPr>
                        <a:t> </a:t>
                      </a:r>
                    </a:p>
                  </a:txBody>
                  <a:tcPr marL="6280" marR="6280" marT="6280" marB="6280">
                    <a:lnL>
                      <a:noFill/>
                    </a:lnL>
                    <a:lnR>
                      <a:noFill/>
                    </a:lnR>
                    <a:lnT>
                      <a:noFill/>
                    </a:lnT>
                    <a:lnB>
                      <a:noFill/>
                    </a:lnB>
                  </a:tcPr>
                </a:tc>
                <a:tc>
                  <a:txBody>
                    <a:bodyPr/>
                    <a:lstStyle/>
                    <a:p>
                      <a:pPr algn="ctr"/>
                      <a:r>
                        <a:rPr lang="en-US" sz="1300">
                          <a:latin typeface="Arial Narrow" pitchFamily="34" charset="0"/>
                        </a:rPr>
                        <a:t>15</a:t>
                      </a:r>
                    </a:p>
                  </a:txBody>
                  <a:tcPr marL="6280" marR="6280" marT="6280" marB="6280">
                    <a:lnL>
                      <a:noFill/>
                    </a:lnL>
                    <a:lnR>
                      <a:noFill/>
                    </a:lnR>
                    <a:lnT>
                      <a:noFill/>
                    </a:lnT>
                    <a:lnB>
                      <a:noFill/>
                    </a:lnB>
                  </a:tcPr>
                </a:tc>
                <a:tc>
                  <a:txBody>
                    <a:bodyPr/>
                    <a:lstStyle/>
                    <a:p>
                      <a:pPr algn="l"/>
                      <a:r>
                        <a:rPr lang="en-US" sz="1300" dirty="0">
                          <a:latin typeface="Arial Narrow" pitchFamily="34" charset="0"/>
                        </a:rPr>
                        <a:t>Various subtypes and some </a:t>
                      </a:r>
                      <a:r>
                        <a:rPr lang="en-US" sz="1300" dirty="0" smtClean="0">
                          <a:latin typeface="Arial Narrow" pitchFamily="34" charset="0"/>
                        </a:rPr>
                        <a:t>with</a:t>
                      </a:r>
                      <a:r>
                        <a:rPr lang="en-US" sz="1300" baseline="0" dirty="0" smtClean="0">
                          <a:latin typeface="Arial Narrow" pitchFamily="34" charset="0"/>
                        </a:rPr>
                        <a:t> </a:t>
                      </a:r>
                      <a:r>
                        <a:rPr lang="en-US" sz="1300" dirty="0" smtClean="0">
                          <a:latin typeface="Arial Narrow" pitchFamily="34" charset="0"/>
                        </a:rPr>
                        <a:t>overlap</a:t>
                      </a:r>
                      <a:endParaRPr lang="en-US" sz="1300" dirty="0">
                        <a:latin typeface="Arial Narrow" pitchFamily="34" charset="0"/>
                      </a:endParaRPr>
                    </a:p>
                  </a:txBody>
                  <a:tcPr marL="6280" marR="6280" marT="6280" marB="6280">
                    <a:lnL>
                      <a:noFill/>
                    </a:lnL>
                    <a:lnR>
                      <a:noFill/>
                    </a:lnR>
                    <a:lnT>
                      <a:noFill/>
                    </a:lnT>
                    <a:lnB>
                      <a:noFill/>
                    </a:lnB>
                  </a:tcPr>
                </a:tc>
              </a:tr>
            </a:tbl>
          </a:graphicData>
        </a:graphic>
      </p:graphicFrame>
      <p:pic>
        <p:nvPicPr>
          <p:cNvPr id="1027" name="Picture 3" descr=" "/>
          <p:cNvPicPr>
            <a:picLocks noChangeAspect="1" noChangeArrowheads="1"/>
          </p:cNvPicPr>
          <p:nvPr/>
        </p:nvPicPr>
        <p:blipFill>
          <a:blip r:embed="rId2"/>
          <a:srcRect/>
          <a:stretch>
            <a:fillRect/>
          </a:stretch>
        </p:blipFill>
        <p:spPr bwMode="auto">
          <a:xfrm>
            <a:off x="0" y="0"/>
            <a:ext cx="103680" cy="8641"/>
          </a:xfrm>
          <a:prstGeom prst="rect">
            <a:avLst/>
          </a:prstGeom>
          <a:noFill/>
        </p:spPr>
      </p:pic>
      <p:pic>
        <p:nvPicPr>
          <p:cNvPr id="1028" name="Picture 4" descr=" "/>
          <p:cNvPicPr>
            <a:picLocks noChangeAspect="1" noChangeArrowheads="1"/>
          </p:cNvPicPr>
          <p:nvPr/>
        </p:nvPicPr>
        <p:blipFill>
          <a:blip r:embed="rId2"/>
          <a:srcRect/>
          <a:stretch>
            <a:fillRect/>
          </a:stretch>
        </p:blipFill>
        <p:spPr bwMode="auto">
          <a:xfrm>
            <a:off x="0" y="0"/>
            <a:ext cx="103680" cy="8641"/>
          </a:xfrm>
          <a:prstGeom prst="rect">
            <a:avLst/>
          </a:prstGeom>
          <a:noFill/>
        </p:spPr>
      </p:pic>
      <p:pic>
        <p:nvPicPr>
          <p:cNvPr id="1029" name="Picture 5" descr=" "/>
          <p:cNvPicPr>
            <a:picLocks noChangeAspect="1" noChangeArrowheads="1"/>
          </p:cNvPicPr>
          <p:nvPr/>
        </p:nvPicPr>
        <p:blipFill>
          <a:blip r:embed="rId2"/>
          <a:srcRect/>
          <a:stretch>
            <a:fillRect/>
          </a:stretch>
        </p:blipFill>
        <p:spPr bwMode="auto">
          <a:xfrm>
            <a:off x="0" y="0"/>
            <a:ext cx="103680" cy="8641"/>
          </a:xfrm>
          <a:prstGeom prst="rect">
            <a:avLst/>
          </a:prstGeom>
          <a:noFill/>
        </p:spPr>
      </p:pic>
      <p:pic>
        <p:nvPicPr>
          <p:cNvPr id="1030" name="Picture 6" descr=" "/>
          <p:cNvPicPr>
            <a:picLocks noChangeAspect="1" noChangeArrowheads="1"/>
          </p:cNvPicPr>
          <p:nvPr/>
        </p:nvPicPr>
        <p:blipFill>
          <a:blip r:embed="rId2"/>
          <a:srcRect/>
          <a:stretch>
            <a:fillRect/>
          </a:stretch>
        </p:blipFill>
        <p:spPr bwMode="auto">
          <a:xfrm>
            <a:off x="0" y="0"/>
            <a:ext cx="103680" cy="8641"/>
          </a:xfrm>
          <a:prstGeom prst="rect">
            <a:avLst/>
          </a:prstGeom>
          <a:noFill/>
        </p:spPr>
      </p:pic>
      <p:pic>
        <p:nvPicPr>
          <p:cNvPr id="1031" name="Picture 7" descr=" "/>
          <p:cNvPicPr>
            <a:picLocks noChangeAspect="1" noChangeArrowheads="1"/>
          </p:cNvPicPr>
          <p:nvPr/>
        </p:nvPicPr>
        <p:blipFill>
          <a:blip r:embed="rId2"/>
          <a:srcRect/>
          <a:stretch>
            <a:fillRect/>
          </a:stretch>
        </p:blipFill>
        <p:spPr bwMode="auto">
          <a:xfrm>
            <a:off x="0" y="0"/>
            <a:ext cx="103680" cy="8641"/>
          </a:xfrm>
          <a:prstGeom prst="rect">
            <a:avLst/>
          </a:prstGeom>
          <a:noFill/>
        </p:spPr>
      </p:pic>
      <p:pic>
        <p:nvPicPr>
          <p:cNvPr id="1026" name="Picture 2" descr=" "/>
          <p:cNvPicPr>
            <a:picLocks noChangeAspect="1" noChangeArrowheads="1"/>
          </p:cNvPicPr>
          <p:nvPr/>
        </p:nvPicPr>
        <p:blipFill>
          <a:blip r:embed="rId2"/>
          <a:srcRect/>
          <a:stretch>
            <a:fillRect/>
          </a:stretch>
        </p:blipFill>
        <p:spPr bwMode="auto">
          <a:xfrm>
            <a:off x="0" y="-5910380"/>
            <a:ext cx="103680" cy="8641"/>
          </a:xfrm>
          <a:prstGeom prst="rect">
            <a:avLst/>
          </a:prstGeom>
          <a:noFill/>
        </p:spPr>
      </p:pic>
      <p:sp>
        <p:nvSpPr>
          <p:cNvPr id="9" name="TextBox 8"/>
          <p:cNvSpPr txBox="1"/>
          <p:nvPr/>
        </p:nvSpPr>
        <p:spPr>
          <a:xfrm>
            <a:off x="152401" y="152400"/>
            <a:ext cx="8762999" cy="576199"/>
          </a:xfrm>
          <a:prstGeom prst="rect">
            <a:avLst/>
          </a:prstGeom>
          <a:noFill/>
        </p:spPr>
        <p:txBody>
          <a:bodyPr wrap="square" lIns="82945" tIns="41473" rIns="82945" bIns="41473" rtlCol="0">
            <a:spAutoFit/>
          </a:bodyPr>
          <a:lstStyle/>
          <a:p>
            <a:pPr algn="ctr"/>
            <a:r>
              <a:rPr lang="en-US" sz="3200" b="1" dirty="0" smtClean="0">
                <a:latin typeface="+mj-lt"/>
              </a:rPr>
              <a:t>IMWG Molecular Classification of Myeloma</a:t>
            </a:r>
            <a:endParaRPr lang="en-US" sz="3200" b="1" dirty="0">
              <a:latin typeface="+mj-lt"/>
            </a:endParaRPr>
          </a:p>
        </p:txBody>
      </p:sp>
      <p:sp>
        <p:nvSpPr>
          <p:cNvPr id="10" name="TextBox 9"/>
          <p:cNvSpPr txBox="1"/>
          <p:nvPr/>
        </p:nvSpPr>
        <p:spPr>
          <a:xfrm>
            <a:off x="6172200" y="6477000"/>
            <a:ext cx="2771936" cy="369332"/>
          </a:xfrm>
          <a:prstGeom prst="rect">
            <a:avLst/>
          </a:prstGeom>
          <a:noFill/>
        </p:spPr>
        <p:txBody>
          <a:bodyPr wrap="square" rtlCol="0">
            <a:spAutoFit/>
          </a:bodyPr>
          <a:lstStyle/>
          <a:p>
            <a:r>
              <a:rPr lang="en-US" dirty="0" smtClean="0"/>
              <a:t>IMWG. Leukemia 2010</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274638"/>
            <a:ext cx="8686800" cy="639762"/>
          </a:xfrm>
        </p:spPr>
        <p:txBody>
          <a:bodyPr>
            <a:noAutofit/>
          </a:bodyPr>
          <a:lstStyle/>
          <a:p>
            <a:r>
              <a:rPr lang="en-US" sz="3200" b="1" dirty="0" smtClean="0">
                <a:latin typeface="Arial Narrow" pitchFamily="34" charset="0"/>
              </a:rPr>
              <a:t>Factors Associated with Increased Disease Risk in MM</a:t>
            </a:r>
            <a:endParaRPr lang="en-US" sz="3200" b="1" dirty="0">
              <a:latin typeface="Arial Narrow" pitchFamily="34" charset="0"/>
            </a:endParaRPr>
          </a:p>
        </p:txBody>
      </p:sp>
      <p:sp>
        <p:nvSpPr>
          <p:cNvPr id="3" name="Content Placeholder 2"/>
          <p:cNvSpPr>
            <a:spLocks noGrp="1"/>
          </p:cNvSpPr>
          <p:nvPr>
            <p:ph idx="1"/>
          </p:nvPr>
        </p:nvSpPr>
        <p:spPr>
          <a:xfrm>
            <a:off x="457200" y="1371600"/>
            <a:ext cx="8229600" cy="5105401"/>
          </a:xfrm>
        </p:spPr>
        <p:txBody>
          <a:bodyPr>
            <a:noAutofit/>
          </a:bodyPr>
          <a:lstStyle/>
          <a:p>
            <a:r>
              <a:rPr lang="en-US" sz="2800" dirty="0" smtClean="0">
                <a:latin typeface="Arial Narrow" pitchFamily="34" charset="0"/>
              </a:rPr>
              <a:t>Gene expression profile (GEP) 70 (or GEP15) high risk signature</a:t>
            </a:r>
          </a:p>
          <a:p>
            <a:r>
              <a:rPr lang="en-US" sz="2800" dirty="0" smtClean="0">
                <a:latin typeface="Arial Narrow" pitchFamily="34" charset="0"/>
              </a:rPr>
              <a:t>FISH:</a:t>
            </a:r>
          </a:p>
          <a:p>
            <a:pPr lvl="1"/>
            <a:r>
              <a:rPr lang="en-US" dirty="0" smtClean="0">
                <a:latin typeface="Arial Narrow" pitchFamily="34" charset="0"/>
              </a:rPr>
              <a:t> t(4:14); t(14:16) </a:t>
            </a:r>
          </a:p>
          <a:p>
            <a:pPr lvl="1"/>
            <a:r>
              <a:rPr lang="en-US" dirty="0" smtClean="0">
                <a:latin typeface="Arial Narrow" pitchFamily="34" charset="0"/>
              </a:rPr>
              <a:t>Del 17p</a:t>
            </a:r>
          </a:p>
          <a:p>
            <a:pPr lvl="1"/>
            <a:r>
              <a:rPr lang="en-US" dirty="0" smtClean="0">
                <a:latin typeface="Arial Narrow" pitchFamily="34" charset="0"/>
              </a:rPr>
              <a:t>1q amp; </a:t>
            </a:r>
            <a:r>
              <a:rPr lang="en-US" dirty="0" err="1" smtClean="0">
                <a:latin typeface="Arial Narrow" pitchFamily="34" charset="0"/>
              </a:rPr>
              <a:t>hypodiploidy</a:t>
            </a:r>
            <a:endParaRPr lang="en-US" dirty="0" smtClean="0">
              <a:latin typeface="Arial Narrow" pitchFamily="34" charset="0"/>
            </a:endParaRPr>
          </a:p>
          <a:p>
            <a:r>
              <a:rPr lang="en-US" sz="2800" dirty="0" smtClean="0">
                <a:latin typeface="Arial Narrow" pitchFamily="34" charset="0"/>
              </a:rPr>
              <a:t>Abnormal </a:t>
            </a:r>
            <a:r>
              <a:rPr lang="en-US" sz="2800" dirty="0" err="1" smtClean="0">
                <a:latin typeface="Arial Narrow" pitchFamily="34" charset="0"/>
              </a:rPr>
              <a:t>cytogenetics</a:t>
            </a:r>
            <a:r>
              <a:rPr lang="en-US" sz="2800" dirty="0" smtClean="0">
                <a:latin typeface="Arial Narrow" pitchFamily="34" charset="0"/>
              </a:rPr>
              <a:t> by metaphase, including del </a:t>
            </a:r>
            <a:r>
              <a:rPr lang="en-US" sz="2800" dirty="0" err="1" smtClean="0">
                <a:latin typeface="Arial Narrow" pitchFamily="34" charset="0"/>
              </a:rPr>
              <a:t>chr</a:t>
            </a:r>
            <a:r>
              <a:rPr lang="en-US" sz="2800" dirty="0" smtClean="0">
                <a:latin typeface="Arial Narrow" pitchFamily="34" charset="0"/>
              </a:rPr>
              <a:t> 13</a:t>
            </a:r>
          </a:p>
          <a:p>
            <a:r>
              <a:rPr lang="en-US" sz="2800" dirty="0" smtClean="0">
                <a:latin typeface="Arial Narrow" pitchFamily="34" charset="0"/>
              </a:rPr>
              <a:t>ISS Stage 3 (increased beta 2 m)</a:t>
            </a:r>
          </a:p>
          <a:p>
            <a:r>
              <a:rPr lang="en-US" sz="2800" dirty="0" smtClean="0">
                <a:latin typeface="Arial Narrow" pitchFamily="34" charset="0"/>
              </a:rPr>
              <a:t>High LDH</a:t>
            </a:r>
          </a:p>
          <a:p>
            <a:r>
              <a:rPr lang="en-US" sz="2800" dirty="0" smtClean="0">
                <a:latin typeface="Arial Narrow" pitchFamily="34" charset="0"/>
              </a:rPr>
              <a:t>&gt; 10 focal lesions on MR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t>Case Presentation</a:t>
            </a:r>
            <a:endParaRPr lang="en-US" b="1" dirty="0"/>
          </a:p>
        </p:txBody>
      </p:sp>
      <p:sp>
        <p:nvSpPr>
          <p:cNvPr id="3" name="Content Placeholder 2"/>
          <p:cNvSpPr>
            <a:spLocks noGrp="1"/>
          </p:cNvSpPr>
          <p:nvPr>
            <p:ph idx="1"/>
          </p:nvPr>
        </p:nvSpPr>
        <p:spPr>
          <a:xfrm>
            <a:off x="457200" y="1828800"/>
            <a:ext cx="8229600" cy="3733800"/>
          </a:xfrm>
        </p:spPr>
        <p:txBody>
          <a:bodyPr>
            <a:normAutofit lnSpcReduction="10000"/>
          </a:bodyPr>
          <a:lstStyle/>
          <a:p>
            <a:r>
              <a:rPr lang="en-US" sz="2800" dirty="0" smtClean="0"/>
              <a:t>48 </a:t>
            </a:r>
            <a:r>
              <a:rPr lang="en-US" sz="2800" dirty="0" err="1" smtClean="0"/>
              <a:t>yo</a:t>
            </a:r>
            <a:r>
              <a:rPr lang="en-US" sz="2800" dirty="0" smtClean="0"/>
              <a:t> Jamaican male</a:t>
            </a:r>
          </a:p>
          <a:p>
            <a:r>
              <a:rPr lang="en-US" sz="2800" dirty="0" smtClean="0"/>
              <a:t>Admitted with 2 wk history of fatigue and diffuse bone pain</a:t>
            </a:r>
          </a:p>
          <a:p>
            <a:r>
              <a:rPr lang="en-US" sz="2800" dirty="0" smtClean="0"/>
              <a:t>Evaluation: </a:t>
            </a:r>
          </a:p>
          <a:p>
            <a:pPr lvl="1"/>
            <a:r>
              <a:rPr lang="en-US" sz="2400" dirty="0" smtClean="0"/>
              <a:t>Increased serum </a:t>
            </a:r>
            <a:r>
              <a:rPr lang="en-US" sz="2400" dirty="0" err="1" smtClean="0"/>
              <a:t>creatinine</a:t>
            </a:r>
            <a:r>
              <a:rPr lang="en-US" sz="2400" dirty="0" smtClean="0"/>
              <a:t> 5.5 mg/dl (normal &lt; 1.2 mg/dl)</a:t>
            </a:r>
          </a:p>
          <a:p>
            <a:pPr lvl="1"/>
            <a:r>
              <a:rPr lang="en-US" sz="2400" dirty="0" smtClean="0"/>
              <a:t>Increased serum calcium 12 mg/dl (normal &lt; 10.5 mg/dl)</a:t>
            </a:r>
          </a:p>
          <a:p>
            <a:pPr lvl="1"/>
            <a:r>
              <a:rPr lang="en-US" sz="2400" dirty="0" smtClean="0"/>
              <a:t>Increased serum globulin 5.0 g/dl (normal &lt; 3 g/dl)</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553199"/>
          </a:xfrm>
          <a:prstGeom prst="rect">
            <a:avLst/>
          </a:prstGeom>
        </p:spPr>
      </p:pic>
      <p:sp>
        <p:nvSpPr>
          <p:cNvPr id="3" name="TextBox 2"/>
          <p:cNvSpPr txBox="1"/>
          <p:nvPr/>
        </p:nvSpPr>
        <p:spPr>
          <a:xfrm>
            <a:off x="6175576" y="6477000"/>
            <a:ext cx="2511224" cy="338554"/>
          </a:xfrm>
          <a:prstGeom prst="rect">
            <a:avLst/>
          </a:prstGeom>
          <a:noFill/>
        </p:spPr>
        <p:txBody>
          <a:bodyPr wrap="square" rtlCol="0">
            <a:spAutoFit/>
          </a:bodyPr>
          <a:lstStyle/>
          <a:p>
            <a:r>
              <a:rPr lang="en-US" sz="1600" i="1" dirty="0" smtClean="0"/>
              <a:t>Mayo </a:t>
            </a:r>
            <a:r>
              <a:rPr lang="en-US" sz="1600" i="1" dirty="0" err="1" smtClean="0"/>
              <a:t>Clin</a:t>
            </a:r>
            <a:r>
              <a:rPr lang="en-US" sz="1600" i="1" dirty="0" smtClean="0"/>
              <a:t> </a:t>
            </a:r>
            <a:r>
              <a:rPr lang="en-US" sz="1600" i="1" dirty="0" err="1" smtClean="0"/>
              <a:t>Proc</a:t>
            </a:r>
            <a:r>
              <a:rPr lang="en-US" sz="1600" dirty="0" smtClean="0"/>
              <a:t>, Apr 2013</a:t>
            </a:r>
            <a:endParaRPr lang="en-US" sz="1600" dirty="0"/>
          </a:p>
        </p:txBody>
      </p:sp>
    </p:spTree>
    <p:extLst>
      <p:ext uri="{BB962C8B-B14F-4D97-AF65-F5344CB8AC3E}">
        <p14:creationId xmlns:p14="http://schemas.microsoft.com/office/powerpoint/2010/main" val="811139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266" name="Rectangle 2"/>
          <p:cNvSpPr>
            <a:spLocks noGrp="1" noChangeArrowheads="1"/>
          </p:cNvSpPr>
          <p:nvPr>
            <p:ph type="title"/>
          </p:nvPr>
        </p:nvSpPr>
        <p:spPr>
          <a:xfrm>
            <a:off x="457200" y="274638"/>
            <a:ext cx="8229600" cy="1020762"/>
          </a:xfrm>
        </p:spPr>
        <p:txBody>
          <a:bodyPr/>
          <a:lstStyle/>
          <a:p>
            <a:r>
              <a:rPr lang="en-US" sz="3200" b="1" dirty="0"/>
              <a:t>Initial therapy in myeloma</a:t>
            </a:r>
          </a:p>
        </p:txBody>
      </p:sp>
      <p:sp>
        <p:nvSpPr>
          <p:cNvPr id="11267" name="Rectangle 3"/>
          <p:cNvSpPr>
            <a:spLocks noGrp="1" noChangeArrowheads="1"/>
          </p:cNvSpPr>
          <p:nvPr>
            <p:ph type="body" idx="1"/>
          </p:nvPr>
        </p:nvSpPr>
        <p:spPr>
          <a:xfrm>
            <a:off x="457200" y="1828800"/>
            <a:ext cx="8229600" cy="4297363"/>
          </a:xfrm>
        </p:spPr>
        <p:txBody>
          <a:bodyPr/>
          <a:lstStyle/>
          <a:p>
            <a:r>
              <a:rPr lang="en-US" dirty="0">
                <a:latin typeface="Arial Narrow" pitchFamily="34" charset="0"/>
              </a:rPr>
              <a:t>Current approach based on risk status and potential candidacy for stem cell transplantation.</a:t>
            </a:r>
          </a:p>
          <a:p>
            <a:endParaRPr lang="en-US" dirty="0">
              <a:latin typeface="Arial Narrow" pitchFamily="34" charset="0"/>
            </a:endParaRPr>
          </a:p>
          <a:p>
            <a:r>
              <a:rPr lang="en-US" dirty="0" smtClean="0">
                <a:latin typeface="Arial Narrow" pitchFamily="34" charset="0"/>
              </a:rPr>
              <a:t>Combination therapy superior to single agents.</a:t>
            </a:r>
            <a:endParaRPr lang="en-US" dirty="0">
              <a:latin typeface="Arial Narrow" pitchFamily="34" charset="0"/>
            </a:endParaRPr>
          </a:p>
          <a:p>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7999"/>
          </a:xfrm>
          <a:prstGeom prst="rect">
            <a:avLst/>
          </a:prstGeom>
        </p:spPr>
      </p:pic>
    </p:spTree>
    <p:extLst>
      <p:ext uri="{BB962C8B-B14F-4D97-AF65-F5344CB8AC3E}">
        <p14:creationId xmlns:p14="http://schemas.microsoft.com/office/powerpoint/2010/main" val="34769265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0" name="Rectangle 1"/>
          <p:cNvSpPr>
            <a:spLocks noGrp="1" noChangeArrowheads="1"/>
          </p:cNvSpPr>
          <p:nvPr>
            <p:ph type="title"/>
          </p:nvPr>
        </p:nvSpPr>
        <p:spPr>
          <a:xfrm>
            <a:off x="424801" y="381000"/>
            <a:ext cx="8228160" cy="609600"/>
          </a:xfrm>
        </p:spPr>
        <p:txBody>
          <a:bodyPr tIns="12801">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200" b="1" dirty="0" smtClean="0">
                <a:latin typeface="Arial Narrow" pitchFamily="34" charset="0"/>
              </a:rPr>
              <a:t>High  Response Rates to Induction Therapies in MM</a:t>
            </a:r>
            <a:endParaRPr lang="en-GB" sz="3200" b="1" dirty="0">
              <a:latin typeface="Arial Narrow" pitchFamily="34" charset="0"/>
            </a:endParaRPr>
          </a:p>
        </p:txBody>
      </p:sp>
      <p:pic>
        <p:nvPicPr>
          <p:cNvPr id="2051" name="Picture 2"/>
          <p:cNvPicPr>
            <a:picLocks noChangeAspect="1" noChangeArrowheads="1"/>
          </p:cNvPicPr>
          <p:nvPr/>
        </p:nvPicPr>
        <p:blipFill>
          <a:blip r:embed="rId3" cstate="print"/>
          <a:srcRect/>
          <a:stretch>
            <a:fillRect/>
          </a:stretch>
        </p:blipFill>
        <p:spPr bwMode="auto">
          <a:xfrm>
            <a:off x="457200" y="1447800"/>
            <a:ext cx="8153400" cy="518160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304800"/>
            <a:ext cx="8610600" cy="6324600"/>
            <a:chOff x="838200" y="635000"/>
            <a:chExt cx="7480384" cy="5613400"/>
          </a:xfrm>
        </p:grpSpPr>
        <p:pic>
          <p:nvPicPr>
            <p:cNvPr id="2" name="Picture 1"/>
            <p:cNvPicPr>
              <a:picLocks noChangeAspect="1"/>
            </p:cNvPicPr>
            <p:nvPr/>
          </p:nvPicPr>
          <p:blipFill>
            <a:blip r:embed="rId2" cstate="print"/>
            <a:stretch>
              <a:fillRect/>
            </a:stretch>
          </p:blipFill>
          <p:spPr>
            <a:xfrm>
              <a:off x="838200" y="635000"/>
              <a:ext cx="7480384" cy="5613400"/>
            </a:xfrm>
            <a:prstGeom prst="rect">
              <a:avLst/>
            </a:prstGeom>
          </p:spPr>
        </p:pic>
        <p:sp>
          <p:nvSpPr>
            <p:cNvPr id="3" name="Rectangle 2"/>
            <p:cNvSpPr/>
            <p:nvPr/>
          </p:nvSpPr>
          <p:spPr>
            <a:xfrm>
              <a:off x="2819400" y="1295400"/>
              <a:ext cx="3352800" cy="4572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553265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 y="228600"/>
            <a:ext cx="8610600" cy="6400800"/>
          </a:xfrm>
          <a:prstGeom prst="rect">
            <a:avLst/>
          </a:prstGeom>
        </p:spPr>
      </p:pic>
    </p:spTree>
    <p:extLst>
      <p:ext uri="{BB962C8B-B14F-4D97-AF65-F5344CB8AC3E}">
        <p14:creationId xmlns:p14="http://schemas.microsoft.com/office/powerpoint/2010/main" val="13899107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7410" name="Rectangle 2"/>
          <p:cNvSpPr>
            <a:spLocks noGrp="1" noChangeArrowheads="1"/>
          </p:cNvSpPr>
          <p:nvPr>
            <p:ph type="title"/>
          </p:nvPr>
        </p:nvSpPr>
        <p:spPr>
          <a:xfrm>
            <a:off x="457200" y="274638"/>
            <a:ext cx="8229600" cy="792162"/>
          </a:xfrm>
        </p:spPr>
        <p:txBody>
          <a:bodyPr/>
          <a:lstStyle/>
          <a:p>
            <a:r>
              <a:rPr lang="en-US" sz="3600" b="1" dirty="0"/>
              <a:t>High dose therapy in myeloma</a:t>
            </a:r>
          </a:p>
        </p:txBody>
      </p:sp>
      <p:sp>
        <p:nvSpPr>
          <p:cNvPr id="17411" name="Rectangle 3"/>
          <p:cNvSpPr>
            <a:spLocks noGrp="1" noChangeArrowheads="1"/>
          </p:cNvSpPr>
          <p:nvPr>
            <p:ph type="body" idx="1"/>
          </p:nvPr>
        </p:nvSpPr>
        <p:spPr>
          <a:xfrm>
            <a:off x="457200" y="1600200"/>
            <a:ext cx="8229600" cy="3048000"/>
          </a:xfrm>
        </p:spPr>
        <p:txBody>
          <a:bodyPr/>
          <a:lstStyle/>
          <a:p>
            <a:r>
              <a:rPr lang="en-US" sz="2400" dirty="0"/>
              <a:t>Small randomized trials showing superiority to conventional therapy without ASCT (two with mature data).</a:t>
            </a:r>
          </a:p>
          <a:p>
            <a:r>
              <a:rPr lang="en-US" sz="2400" dirty="0"/>
              <a:t>Early ASCT not superior to late ASCT.</a:t>
            </a:r>
          </a:p>
          <a:p>
            <a:r>
              <a:rPr lang="en-US" sz="2400" dirty="0"/>
              <a:t>No conditioning regimen superior to </a:t>
            </a:r>
            <a:r>
              <a:rPr lang="en-US" sz="2400" dirty="0" err="1"/>
              <a:t>melphalan</a:t>
            </a:r>
            <a:r>
              <a:rPr lang="en-US" sz="2400" dirty="0"/>
              <a:t> alone.</a:t>
            </a:r>
          </a:p>
          <a:p>
            <a:r>
              <a:rPr lang="en-US" sz="2400" dirty="0"/>
              <a:t>No benefit from CD34+ selected grafts. </a:t>
            </a:r>
          </a:p>
          <a:p>
            <a:endParaRPr lang="en-US" sz="2400" dirty="0"/>
          </a:p>
          <a:p>
            <a:r>
              <a:rPr lang="en-US" sz="2400" dirty="0"/>
              <a:t>Superiority of SCT </a:t>
            </a:r>
            <a:r>
              <a:rPr lang="en-US" sz="2400" dirty="0" smtClean="0"/>
              <a:t>is being </a:t>
            </a:r>
            <a:r>
              <a:rPr lang="en-US" sz="2400" dirty="0"/>
              <a:t>tested in the setting of new drugs.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0962" name="Rectangle 2"/>
          <p:cNvSpPr>
            <a:spLocks noGrp="1" noChangeArrowheads="1"/>
          </p:cNvSpPr>
          <p:nvPr>
            <p:ph type="title"/>
          </p:nvPr>
        </p:nvSpPr>
        <p:spPr/>
        <p:txBody>
          <a:bodyPr/>
          <a:lstStyle/>
          <a:p>
            <a:r>
              <a:rPr lang="en-US" sz="3200" b="1" dirty="0">
                <a:latin typeface="Arial Narrow" pitchFamily="34" charset="0"/>
              </a:rPr>
              <a:t>Initial Therapy: Transplant </a:t>
            </a:r>
            <a:r>
              <a:rPr lang="en-US" sz="3200" b="1" i="1" dirty="0">
                <a:latin typeface="Arial Narrow" pitchFamily="34" charset="0"/>
              </a:rPr>
              <a:t>Ineligible</a:t>
            </a:r>
          </a:p>
        </p:txBody>
      </p:sp>
      <p:sp>
        <p:nvSpPr>
          <p:cNvPr id="40963" name="Rectangle 3"/>
          <p:cNvSpPr>
            <a:spLocks noGrp="1" noChangeArrowheads="1"/>
          </p:cNvSpPr>
          <p:nvPr>
            <p:ph type="body" idx="1"/>
          </p:nvPr>
        </p:nvSpPr>
        <p:spPr>
          <a:xfrm>
            <a:off x="457200" y="1981200"/>
            <a:ext cx="8229600" cy="3459163"/>
          </a:xfrm>
        </p:spPr>
        <p:txBody>
          <a:bodyPr/>
          <a:lstStyle/>
          <a:p>
            <a:r>
              <a:rPr lang="en-US" sz="2400" dirty="0" err="1">
                <a:latin typeface="Arial Narrow" pitchFamily="34" charset="0"/>
              </a:rPr>
              <a:t>Melphalan</a:t>
            </a:r>
            <a:r>
              <a:rPr lang="en-US" sz="2400" dirty="0">
                <a:latin typeface="Arial Narrow" pitchFamily="34" charset="0"/>
              </a:rPr>
              <a:t> + Prednisone was </a:t>
            </a:r>
            <a:r>
              <a:rPr lang="en-US" sz="2400" dirty="0" smtClean="0">
                <a:latin typeface="Arial Narrow" pitchFamily="34" charset="0"/>
              </a:rPr>
              <a:t>once the </a:t>
            </a:r>
            <a:r>
              <a:rPr lang="en-US" sz="2400" dirty="0">
                <a:latin typeface="Arial Narrow" pitchFamily="34" charset="0"/>
              </a:rPr>
              <a:t>standard approach.</a:t>
            </a:r>
          </a:p>
          <a:p>
            <a:endParaRPr lang="en-US" sz="2400" dirty="0">
              <a:latin typeface="Arial Narrow" pitchFamily="34" charset="0"/>
            </a:endParaRPr>
          </a:p>
          <a:p>
            <a:r>
              <a:rPr lang="en-US" sz="2400" dirty="0">
                <a:latin typeface="Arial Narrow" pitchFamily="34" charset="0"/>
              </a:rPr>
              <a:t>RCTs show superiority of addition of thalidomide (MPT) or </a:t>
            </a:r>
            <a:r>
              <a:rPr lang="en-US" sz="2400" dirty="0" err="1">
                <a:latin typeface="Arial Narrow" pitchFamily="34" charset="0"/>
              </a:rPr>
              <a:t>Velcade</a:t>
            </a:r>
            <a:r>
              <a:rPr lang="en-US" sz="2400" dirty="0">
                <a:latin typeface="Arial Narrow" pitchFamily="34" charset="0"/>
              </a:rPr>
              <a:t> (MPV) to MP.</a:t>
            </a:r>
          </a:p>
          <a:p>
            <a:endParaRPr lang="en-US" sz="2400" dirty="0">
              <a:latin typeface="Arial Narrow" pitchFamily="34" charset="0"/>
            </a:endParaRPr>
          </a:p>
          <a:p>
            <a:r>
              <a:rPr lang="en-US" sz="2400" dirty="0" err="1">
                <a:latin typeface="Arial Narrow" pitchFamily="34" charset="0"/>
              </a:rPr>
              <a:t>Lenalidomide</a:t>
            </a:r>
            <a:r>
              <a:rPr lang="en-US" sz="2400" dirty="0">
                <a:latin typeface="Arial Narrow" pitchFamily="34" charset="0"/>
              </a:rPr>
              <a:t> </a:t>
            </a:r>
            <a:r>
              <a:rPr lang="en-US" sz="2400" dirty="0" smtClean="0">
                <a:latin typeface="Arial Narrow" pitchFamily="34" charset="0"/>
              </a:rPr>
              <a:t>and dexamethasone is also </a:t>
            </a:r>
            <a:r>
              <a:rPr lang="en-US" sz="2400" dirty="0">
                <a:latin typeface="Arial Narrow" pitchFamily="34" charset="0"/>
              </a:rPr>
              <a:t>active.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sz="3600" dirty="0" smtClean="0"/>
              <a:t>The future…</a:t>
            </a:r>
            <a:endParaRPr lang="en-US" sz="3600" dirty="0"/>
          </a:p>
        </p:txBody>
      </p:sp>
      <p:pic>
        <p:nvPicPr>
          <p:cNvPr id="3" name="Picture 2"/>
          <p:cNvPicPr>
            <a:picLocks noChangeAspect="1"/>
          </p:cNvPicPr>
          <p:nvPr/>
        </p:nvPicPr>
        <p:blipFill>
          <a:blip r:embed="rId2" cstate="print"/>
          <a:stretch>
            <a:fillRect/>
          </a:stretch>
        </p:blipFill>
        <p:spPr>
          <a:xfrm>
            <a:off x="457200" y="838200"/>
            <a:ext cx="8305800" cy="5638800"/>
          </a:xfrm>
          <a:prstGeom prst="rect">
            <a:avLst/>
          </a:prstGeom>
        </p:spPr>
      </p:pic>
      <p:sp>
        <p:nvSpPr>
          <p:cNvPr id="4" name="TextBox 3"/>
          <p:cNvSpPr txBox="1"/>
          <p:nvPr/>
        </p:nvSpPr>
        <p:spPr>
          <a:xfrm>
            <a:off x="6175576" y="6477000"/>
            <a:ext cx="2179964" cy="338554"/>
          </a:xfrm>
          <a:prstGeom prst="rect">
            <a:avLst/>
          </a:prstGeom>
          <a:noFill/>
        </p:spPr>
        <p:txBody>
          <a:bodyPr wrap="square" rtlCol="0">
            <a:spAutoFit/>
          </a:bodyPr>
          <a:lstStyle/>
          <a:p>
            <a:r>
              <a:rPr lang="en-US" sz="1600" i="1" dirty="0" smtClean="0"/>
              <a:t>JCO</a:t>
            </a:r>
            <a:r>
              <a:rPr lang="en-US" sz="1600" dirty="0" smtClean="0"/>
              <a:t>, 30(4), Feb 2012</a:t>
            </a:r>
            <a:endParaRPr lang="en-US" sz="1600" dirty="0"/>
          </a:p>
        </p:txBody>
      </p:sp>
    </p:spTree>
    <p:extLst>
      <p:ext uri="{BB962C8B-B14F-4D97-AF65-F5344CB8AC3E}">
        <p14:creationId xmlns:p14="http://schemas.microsoft.com/office/powerpoint/2010/main" val="34199699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530" name="Rectangle 2"/>
          <p:cNvSpPr>
            <a:spLocks noGrp="1" noChangeArrowheads="1"/>
          </p:cNvSpPr>
          <p:nvPr>
            <p:ph type="title"/>
          </p:nvPr>
        </p:nvSpPr>
        <p:spPr>
          <a:xfrm>
            <a:off x="457200" y="274638"/>
            <a:ext cx="8229600" cy="1020762"/>
          </a:xfrm>
          <a:noFill/>
          <a:ln/>
        </p:spPr>
        <p:txBody>
          <a:bodyPr lIns="90487" tIns="44450" rIns="90487" bIns="44450"/>
          <a:lstStyle/>
          <a:p>
            <a:r>
              <a:rPr lang="en-US" sz="3600" b="1" dirty="0" err="1" smtClean="0"/>
              <a:t>Waldenström</a:t>
            </a:r>
            <a:r>
              <a:rPr lang="en-US" sz="3600" b="1" dirty="0" smtClean="0"/>
              <a:t> </a:t>
            </a:r>
            <a:r>
              <a:rPr lang="en-US" sz="3600" b="1" dirty="0" err="1"/>
              <a:t>Macroglobulinemia</a:t>
            </a:r>
            <a:endParaRPr lang="en-US" sz="3600" b="1" dirty="0"/>
          </a:p>
        </p:txBody>
      </p:sp>
      <p:sp>
        <p:nvSpPr>
          <p:cNvPr id="22531" name="Rectangle 3"/>
          <p:cNvSpPr>
            <a:spLocks noGrp="1" noChangeArrowheads="1"/>
          </p:cNvSpPr>
          <p:nvPr>
            <p:ph type="body" idx="1"/>
          </p:nvPr>
        </p:nvSpPr>
        <p:spPr>
          <a:xfrm>
            <a:off x="304800" y="1676400"/>
            <a:ext cx="8382000" cy="3733800"/>
          </a:xfrm>
          <a:noFill/>
          <a:ln/>
        </p:spPr>
        <p:txBody>
          <a:bodyPr lIns="90487" tIns="44450" rIns="90487" bIns="44450"/>
          <a:lstStyle/>
          <a:p>
            <a:r>
              <a:rPr lang="en-US" sz="2800" dirty="0">
                <a:latin typeface="Arial Narrow" pitchFamily="34" charset="0"/>
              </a:rPr>
              <a:t>Uncontrolled proliferation of </a:t>
            </a:r>
            <a:r>
              <a:rPr lang="en-US" sz="2800" dirty="0" err="1">
                <a:latin typeface="Arial Narrow" pitchFamily="34" charset="0"/>
              </a:rPr>
              <a:t>lymphoplasmacytes</a:t>
            </a:r>
            <a:r>
              <a:rPr lang="en-US" sz="2800" dirty="0">
                <a:latin typeface="Arial Narrow" pitchFamily="34" charset="0"/>
              </a:rPr>
              <a:t> producing </a:t>
            </a:r>
            <a:r>
              <a:rPr lang="en-US" sz="2800" dirty="0" err="1">
                <a:latin typeface="Arial Narrow" pitchFamily="34" charset="0"/>
              </a:rPr>
              <a:t>IgM</a:t>
            </a:r>
            <a:endParaRPr lang="en-US" sz="2800" dirty="0">
              <a:latin typeface="Arial Narrow" pitchFamily="34" charset="0"/>
            </a:endParaRPr>
          </a:p>
          <a:p>
            <a:r>
              <a:rPr lang="en-US" sz="2800" dirty="0">
                <a:latin typeface="Arial Narrow" pitchFamily="34" charset="0"/>
              </a:rPr>
              <a:t>Median age </a:t>
            </a:r>
            <a:r>
              <a:rPr lang="en-US" sz="2800" dirty="0" smtClean="0">
                <a:latin typeface="Arial Narrow" pitchFamily="34" charset="0"/>
              </a:rPr>
              <a:t>63 years</a:t>
            </a:r>
            <a:endParaRPr lang="en-US" sz="2800" dirty="0">
              <a:latin typeface="Arial Narrow" pitchFamily="34" charset="0"/>
            </a:endParaRPr>
          </a:p>
          <a:p>
            <a:r>
              <a:rPr lang="en-US" sz="2800" dirty="0">
                <a:latin typeface="Arial Narrow" pitchFamily="34" charset="0"/>
              </a:rPr>
              <a:t>Presents with weakness, fatigue, </a:t>
            </a:r>
            <a:r>
              <a:rPr lang="en-US" sz="2800" dirty="0" err="1">
                <a:latin typeface="Arial Narrow" pitchFamily="34" charset="0"/>
              </a:rPr>
              <a:t>epistaxis</a:t>
            </a:r>
            <a:r>
              <a:rPr lang="en-US" sz="2800" dirty="0">
                <a:latin typeface="Arial Narrow" pitchFamily="34" charset="0"/>
              </a:rPr>
              <a:t>, blurred vision</a:t>
            </a:r>
          </a:p>
          <a:p>
            <a:r>
              <a:rPr lang="en-US" sz="2800" dirty="0">
                <a:latin typeface="Arial Narrow" pitchFamily="34" charset="0"/>
              </a:rPr>
              <a:t>Bone pain and </a:t>
            </a:r>
            <a:r>
              <a:rPr lang="en-US" sz="2800" dirty="0" err="1">
                <a:latin typeface="Arial Narrow" pitchFamily="34" charset="0"/>
              </a:rPr>
              <a:t>lytic</a:t>
            </a:r>
            <a:r>
              <a:rPr lang="en-US" sz="2800" dirty="0">
                <a:latin typeface="Arial Narrow" pitchFamily="34" charset="0"/>
              </a:rPr>
              <a:t> bone lesions are uncommon (&lt;5%)</a:t>
            </a:r>
          </a:p>
          <a:p>
            <a:r>
              <a:rPr lang="en-US" sz="2800" dirty="0">
                <a:latin typeface="Arial Narrow" pitchFamily="34" charset="0"/>
              </a:rPr>
              <a:t>25% have </a:t>
            </a:r>
            <a:r>
              <a:rPr lang="en-US" sz="2800" dirty="0" err="1">
                <a:latin typeface="Arial Narrow" pitchFamily="34" charset="0"/>
              </a:rPr>
              <a:t>hepatomegaly</a:t>
            </a:r>
            <a:r>
              <a:rPr lang="en-US" sz="2800" dirty="0">
                <a:latin typeface="Arial Narrow" pitchFamily="34" charset="0"/>
              </a:rPr>
              <a:t>, </a:t>
            </a:r>
            <a:r>
              <a:rPr lang="en-US" sz="2800" dirty="0" err="1">
                <a:latin typeface="Arial Narrow" pitchFamily="34" charset="0"/>
              </a:rPr>
              <a:t>splenomegaly</a:t>
            </a:r>
            <a:r>
              <a:rPr lang="en-US" sz="2800" dirty="0">
                <a:latin typeface="Arial Narrow" pitchFamily="34" charset="0"/>
              </a:rPr>
              <a:t> and </a:t>
            </a:r>
            <a:r>
              <a:rPr lang="en-US" sz="2800" dirty="0" err="1">
                <a:latin typeface="Arial Narrow" pitchFamily="34" charset="0"/>
              </a:rPr>
              <a:t>lymphadenopathy</a:t>
            </a:r>
            <a:endParaRPr lang="en-US" sz="2800" dirty="0">
              <a:latin typeface="Arial Narrow" pitchFamily="34" charset="0"/>
            </a:endParaRPr>
          </a:p>
          <a:p>
            <a:r>
              <a:rPr lang="en-US" sz="2800" dirty="0" err="1">
                <a:latin typeface="Arial Narrow" pitchFamily="34" charset="0"/>
              </a:rPr>
              <a:t>Hyperviscosity</a:t>
            </a:r>
            <a:r>
              <a:rPr lang="en-US" sz="2800" dirty="0">
                <a:latin typeface="Arial Narrow" pitchFamily="34" charset="0"/>
              </a:rPr>
              <a:t> </a:t>
            </a:r>
            <a:r>
              <a:rPr lang="en-US" sz="2800" dirty="0" smtClean="0">
                <a:latin typeface="Arial Narrow" pitchFamily="34" charset="0"/>
              </a:rPr>
              <a:t>is common</a:t>
            </a:r>
            <a:endParaRPr lang="en-US" sz="2800" dirty="0">
              <a:latin typeface="Arial Narrow"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3493</TotalTime>
  <Words>4478</Words>
  <Application>Microsoft Office PowerPoint</Application>
  <PresentationFormat>Экран (4:3)</PresentationFormat>
  <Paragraphs>615</Paragraphs>
  <Slides>107</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107</vt:i4>
      </vt:variant>
    </vt:vector>
  </HeadingPairs>
  <TitlesOfParts>
    <vt:vector size="113" baseType="lpstr">
      <vt:lpstr>Arial</vt:lpstr>
      <vt:lpstr>Arial Narrow</vt:lpstr>
      <vt:lpstr>DejaVu Sans</vt:lpstr>
      <vt:lpstr>Helvetica</vt:lpstr>
      <vt:lpstr>Times New Roman</vt:lpstr>
      <vt:lpstr>Default Design</vt:lpstr>
      <vt:lpstr>Plasma Cell Disorders</vt:lpstr>
      <vt:lpstr>Презентация PowerPoint</vt:lpstr>
      <vt:lpstr>Презентация PowerPoint</vt:lpstr>
      <vt:lpstr>Subtypes of Plasma Cell Disorders</vt:lpstr>
      <vt:lpstr>Презентация PowerPoint</vt:lpstr>
      <vt:lpstr>B cell Development As a Framework for Malignancies</vt:lpstr>
      <vt:lpstr>B cell Development As a Framework for Malignancies</vt:lpstr>
      <vt:lpstr>Презентация PowerPoint</vt:lpstr>
      <vt:lpstr>Case Presentation</vt:lpstr>
      <vt:lpstr>Презентация PowerPoint</vt:lpstr>
      <vt:lpstr>Case Presentation…cont’d</vt:lpstr>
      <vt:lpstr>Презентация PowerPoint</vt:lpstr>
      <vt:lpstr>Презентация PowerPoint</vt:lpstr>
      <vt:lpstr>Презентация PowerPoint</vt:lpstr>
      <vt:lpstr>Diagnostic Criteria in Monoclonal Gammopathies</vt:lpstr>
      <vt:lpstr>Презентация PowerPoint</vt:lpstr>
      <vt:lpstr>A Model for Pathogenesis of Myeloma</vt:lpstr>
      <vt:lpstr>Презентация PowerPoint</vt:lpstr>
      <vt:lpstr>Презентация PowerPoint</vt:lpstr>
      <vt:lpstr>Презентация PowerPoint</vt:lpstr>
      <vt:lpstr>Monoclonal Gammopathy of Undetermined Significance (MGUS)</vt:lpstr>
      <vt:lpstr>Smoldering /asymptomatic Myeloma (SMM)</vt:lpstr>
      <vt:lpstr>Презентация PowerPoint</vt:lpstr>
      <vt:lpstr>Презентация PowerPoint</vt:lpstr>
      <vt:lpstr>Multiple myeloma</vt:lpstr>
      <vt:lpstr>5 year survival (SEER)</vt:lpstr>
      <vt:lpstr>Work-up in suspected myeloma</vt:lpstr>
      <vt:lpstr>Презентация PowerPoint</vt:lpstr>
      <vt:lpstr>Key clinical aspects of myeloma</vt:lpstr>
      <vt:lpstr>Clinical presentation</vt:lpstr>
      <vt:lpstr>Презентация PowerPoint</vt:lpstr>
      <vt:lpstr>Historical aside…</vt:lpstr>
      <vt:lpstr>Multiple Myeloma: Skeletal Complications</vt:lpstr>
      <vt:lpstr>Презентация PowerPoint</vt:lpstr>
      <vt:lpstr>Renal Pathology in MM</vt:lpstr>
      <vt:lpstr>Презентация PowerPoint</vt:lpstr>
      <vt:lpstr>Презентация PowerPoint</vt:lpstr>
      <vt:lpstr>Diagnosing Myeloma</vt:lpstr>
      <vt:lpstr>Monoclonal Protein</vt:lpstr>
      <vt:lpstr>Monoclonal Protein</vt:lpstr>
      <vt:lpstr>Immunoglobulin</vt:lpstr>
      <vt:lpstr>Monoclonal Protein</vt:lpstr>
      <vt:lpstr>Free Light Chains (FLC)</vt:lpstr>
      <vt:lpstr>Serum Immunoglobulins</vt:lpstr>
      <vt:lpstr>Bone Marrow Biopsy</vt:lpstr>
      <vt:lpstr>Bone Marrow Biopsy</vt:lpstr>
      <vt:lpstr>Презентация PowerPoint</vt:lpstr>
      <vt:lpstr>Bone Marrow- Cytogenetics</vt:lpstr>
      <vt:lpstr>Bone Marrow- FISH</vt:lpstr>
      <vt:lpstr>Bone Marrow- FISH</vt:lpstr>
      <vt:lpstr>Cytogenetics and FISH</vt:lpstr>
      <vt:lpstr>Criteria for End-Organ Damage in Monoclonal Gammopathies</vt:lpstr>
      <vt:lpstr>CRAB</vt:lpstr>
      <vt:lpstr>CRAB</vt:lpstr>
      <vt:lpstr>CRAB</vt:lpstr>
      <vt:lpstr>CRAB</vt:lpstr>
      <vt:lpstr>Imaging</vt:lpstr>
      <vt:lpstr>X-ray or Bone (skeletal) survey</vt:lpstr>
      <vt:lpstr>X-ray</vt:lpstr>
      <vt:lpstr>CT (Computed [axial] Tomography)</vt:lpstr>
      <vt:lpstr>CT</vt:lpstr>
      <vt:lpstr>MRI (Magnetic Resonance Imaging)</vt:lpstr>
      <vt:lpstr>MRI</vt:lpstr>
      <vt:lpstr>PET (Positron Emission Tomography)</vt:lpstr>
      <vt:lpstr>PET</vt:lpstr>
      <vt:lpstr>Additional Labs</vt:lpstr>
      <vt:lpstr>RISS (Revised International Staging System)</vt:lpstr>
      <vt:lpstr>RISS- Stages</vt:lpstr>
      <vt:lpstr>Diagnostic Criteria</vt:lpstr>
      <vt:lpstr>Diagnostic Criteria</vt:lpstr>
      <vt:lpstr>Diagnostic Criteria</vt:lpstr>
      <vt:lpstr>Diagnostic Criteria</vt:lpstr>
      <vt:lpstr>Diagnostic Criteria</vt:lpstr>
      <vt:lpstr>Diagnostic criteria for WM  </vt:lpstr>
      <vt:lpstr>Principles Of Treatment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Major drugs in myeloma</vt:lpstr>
      <vt:lpstr>Презентация PowerPoint</vt:lpstr>
      <vt:lpstr>Презентация PowerPoint</vt:lpstr>
      <vt:lpstr>Treatment course</vt:lpstr>
      <vt:lpstr>Презентация PowerPoint</vt:lpstr>
      <vt:lpstr>Презентация PowerPoint</vt:lpstr>
      <vt:lpstr>Factors Associated with Increased Disease Risk in MM</vt:lpstr>
      <vt:lpstr>Презентация PowerPoint</vt:lpstr>
      <vt:lpstr>Initial therapy in myeloma</vt:lpstr>
      <vt:lpstr>Презентация PowerPoint</vt:lpstr>
      <vt:lpstr>High  Response Rates to Induction Therapies in MM</vt:lpstr>
      <vt:lpstr>Презентация PowerPoint</vt:lpstr>
      <vt:lpstr>Презентация PowerPoint</vt:lpstr>
      <vt:lpstr>High dose therapy in myeloma</vt:lpstr>
      <vt:lpstr>Initial Therapy: Transplant Ineligible</vt:lpstr>
      <vt:lpstr>The future…</vt:lpstr>
      <vt:lpstr>Waldenström Macroglobulinemia</vt:lpstr>
      <vt:lpstr>Презентация PowerPoint</vt:lpstr>
      <vt:lpstr>Hyperviscosity syndrome</vt:lpstr>
      <vt:lpstr>Macroglobulinemia: Principles of Therapy </vt:lpstr>
      <vt:lpstr>Презентация PowerPoint</vt:lpstr>
      <vt:lpstr>Clinical Settings Where Ig Deposition Diseases (Including AL Amyloid) Should Be Suspected In Pts With Monoclonal Ig </vt:lpstr>
      <vt:lpstr>Презентация PowerPoint</vt:lpstr>
      <vt:lpstr>Principles of Management in AL Amyloid</vt:lpstr>
      <vt:lpstr>Conclusion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MEDRES</dc:creator>
  <cp:lastModifiedBy>User</cp:lastModifiedBy>
  <cp:revision>184</cp:revision>
  <dcterms:created xsi:type="dcterms:W3CDTF">2008-08-01T02:35:36Z</dcterms:created>
  <dcterms:modified xsi:type="dcterms:W3CDTF">2020-03-21T06:33:00Z</dcterms:modified>
</cp:coreProperties>
</file>